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sldIdLst>
    <p:sldId id="259" r:id="rId5"/>
    <p:sldId id="6202" r:id="rId6"/>
    <p:sldId id="6211" r:id="rId7"/>
    <p:sldId id="6238" r:id="rId8"/>
    <p:sldId id="265" r:id="rId9"/>
    <p:sldId id="266" r:id="rId10"/>
    <p:sldId id="267" r:id="rId11"/>
    <p:sldId id="4453" r:id="rId12"/>
    <p:sldId id="4460" r:id="rId13"/>
    <p:sldId id="9070" r:id="rId14"/>
    <p:sldId id="9069" r:id="rId15"/>
    <p:sldId id="6345" r:id="rId16"/>
    <p:sldId id="6351" r:id="rId17"/>
    <p:sldId id="6352" r:id="rId18"/>
    <p:sldId id="4441" r:id="rId19"/>
    <p:sldId id="6210" r:id="rId20"/>
    <p:sldId id="270" r:id="rId21"/>
    <p:sldId id="272" r:id="rId22"/>
    <p:sldId id="281" r:id="rId23"/>
    <p:sldId id="274" r:id="rId24"/>
    <p:sldId id="279" r:id="rId25"/>
    <p:sldId id="289" r:id="rId26"/>
    <p:sldId id="276" r:id="rId27"/>
    <p:sldId id="277" r:id="rId28"/>
    <p:sldId id="282" r:id="rId29"/>
    <p:sldId id="283" r:id="rId30"/>
    <p:sldId id="287" r:id="rId31"/>
    <p:sldId id="2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2436348-B9D5-ED5E-D93E-E1763D0266E5}" name="Sara Stiernström" initials="SS" userId="S::sara.stiernstrom@ragnsells.com::e7dbc7a1-962e-402e-89d7-294c36c1d8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37A10B-C46A-4C03-8F5F-2E55BE2BD3C3}" v="17" dt="2022-03-29T14:40:47.251"/>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Stiernström" userId="e7dbc7a1-962e-402e-89d7-294c36c1d864" providerId="ADAL" clId="{BB37A10B-C46A-4C03-8F5F-2E55BE2BD3C3}"/>
    <pc:docChg chg="undo custSel addSld delSld modSld sldOrd">
      <pc:chgData name="Sara Stiernström" userId="e7dbc7a1-962e-402e-89d7-294c36c1d864" providerId="ADAL" clId="{BB37A10B-C46A-4C03-8F5F-2E55BE2BD3C3}" dt="2022-03-29T14:40:50.495" v="457" actId="729"/>
      <pc:docMkLst>
        <pc:docMk/>
      </pc:docMkLst>
      <pc:sldChg chg="addSp delSp modSp add mod modClrScheme chgLayout">
        <pc:chgData name="Sara Stiernström" userId="e7dbc7a1-962e-402e-89d7-294c36c1d864" providerId="ADAL" clId="{BB37A10B-C46A-4C03-8F5F-2E55BE2BD3C3}" dt="2022-03-25T15:05:57.002" v="79" actId="1076"/>
        <pc:sldMkLst>
          <pc:docMk/>
          <pc:sldMk cId="4097594407" sldId="259"/>
        </pc:sldMkLst>
        <pc:spChg chg="mod ord">
          <ac:chgData name="Sara Stiernström" userId="e7dbc7a1-962e-402e-89d7-294c36c1d864" providerId="ADAL" clId="{BB37A10B-C46A-4C03-8F5F-2E55BE2BD3C3}" dt="2022-03-25T15:05:27.602" v="76" actId="700"/>
          <ac:spMkLst>
            <pc:docMk/>
            <pc:sldMk cId="4097594407" sldId="259"/>
            <ac:spMk id="2" creationId="{F3BC46A5-9F82-44F0-9E95-D414F1063111}"/>
          </ac:spMkLst>
        </pc:spChg>
        <pc:spChg chg="mod ord">
          <ac:chgData name="Sara Stiernström" userId="e7dbc7a1-962e-402e-89d7-294c36c1d864" providerId="ADAL" clId="{BB37A10B-C46A-4C03-8F5F-2E55BE2BD3C3}" dt="2022-03-25T15:05:27.602" v="76" actId="700"/>
          <ac:spMkLst>
            <pc:docMk/>
            <pc:sldMk cId="4097594407" sldId="259"/>
            <ac:spMk id="3" creationId="{EE02FEC4-F8C2-4AF9-BC91-08FD8E30A433}"/>
          </ac:spMkLst>
        </pc:spChg>
        <pc:spChg chg="mod ord">
          <ac:chgData name="Sara Stiernström" userId="e7dbc7a1-962e-402e-89d7-294c36c1d864" providerId="ADAL" clId="{BB37A10B-C46A-4C03-8F5F-2E55BE2BD3C3}" dt="2022-03-25T15:05:27.602" v="76" actId="700"/>
          <ac:spMkLst>
            <pc:docMk/>
            <pc:sldMk cId="4097594407" sldId="259"/>
            <ac:spMk id="4" creationId="{8DEA7B55-E5D2-461C-9B83-CA382C87A333}"/>
          </ac:spMkLst>
        </pc:spChg>
        <pc:spChg chg="add del">
          <ac:chgData name="Sara Stiernström" userId="e7dbc7a1-962e-402e-89d7-294c36c1d864" providerId="ADAL" clId="{BB37A10B-C46A-4C03-8F5F-2E55BE2BD3C3}" dt="2022-03-25T15:04:09.009" v="57" actId="22"/>
          <ac:spMkLst>
            <pc:docMk/>
            <pc:sldMk cId="4097594407" sldId="259"/>
            <ac:spMk id="7" creationId="{D034F565-F47B-4C3B-BABF-B6379BE741A0}"/>
          </ac:spMkLst>
        </pc:spChg>
        <pc:picChg chg="add del mod">
          <ac:chgData name="Sara Stiernström" userId="e7dbc7a1-962e-402e-89d7-294c36c1d864" providerId="ADAL" clId="{BB37A10B-C46A-4C03-8F5F-2E55BE2BD3C3}" dt="2022-03-25T15:05:57.002" v="79" actId="1076"/>
          <ac:picMkLst>
            <pc:docMk/>
            <pc:sldMk cId="4097594407" sldId="259"/>
            <ac:picMk id="5" creationId="{AA3535C2-7778-453B-A744-94B0BD18391D}"/>
          </ac:picMkLst>
        </pc:picChg>
        <pc:picChg chg="add del mod">
          <ac:chgData name="Sara Stiernström" userId="e7dbc7a1-962e-402e-89d7-294c36c1d864" providerId="ADAL" clId="{BB37A10B-C46A-4C03-8F5F-2E55BE2BD3C3}" dt="2022-03-25T15:04:50.556" v="72"/>
          <ac:picMkLst>
            <pc:docMk/>
            <pc:sldMk cId="4097594407" sldId="259"/>
            <ac:picMk id="8" creationId="{6BD24E06-2F1C-470B-AE70-3C16DFC574A8}"/>
          </ac:picMkLst>
        </pc:picChg>
        <pc:picChg chg="add mod">
          <ac:chgData name="Sara Stiernström" userId="e7dbc7a1-962e-402e-89d7-294c36c1d864" providerId="ADAL" clId="{BB37A10B-C46A-4C03-8F5F-2E55BE2BD3C3}" dt="2022-03-25T15:05:49.721" v="78" actId="1076"/>
          <ac:picMkLst>
            <pc:docMk/>
            <pc:sldMk cId="4097594407" sldId="259"/>
            <ac:picMk id="10" creationId="{8307812C-43A5-491D-8FF7-F92B14B44D44}"/>
          </ac:picMkLst>
        </pc:picChg>
      </pc:sldChg>
      <pc:sldChg chg="mod modShow">
        <pc:chgData name="Sara Stiernström" userId="e7dbc7a1-962e-402e-89d7-294c36c1d864" providerId="ADAL" clId="{BB37A10B-C46A-4C03-8F5F-2E55BE2BD3C3}" dt="2022-03-28T06:38:49.323" v="440" actId="729"/>
        <pc:sldMkLst>
          <pc:docMk/>
          <pc:sldMk cId="471082490" sldId="265"/>
        </pc:sldMkLst>
      </pc:sldChg>
      <pc:sldChg chg="modSp mod">
        <pc:chgData name="Sara Stiernström" userId="e7dbc7a1-962e-402e-89d7-294c36c1d864" providerId="ADAL" clId="{BB37A10B-C46A-4C03-8F5F-2E55BE2BD3C3}" dt="2022-03-25T15:26:09.284" v="178" actId="1036"/>
        <pc:sldMkLst>
          <pc:docMk/>
          <pc:sldMk cId="925728084" sldId="266"/>
        </pc:sldMkLst>
        <pc:spChg chg="mod">
          <ac:chgData name="Sara Stiernström" userId="e7dbc7a1-962e-402e-89d7-294c36c1d864" providerId="ADAL" clId="{BB37A10B-C46A-4C03-8F5F-2E55BE2BD3C3}" dt="2022-03-25T15:26:05.738" v="166" actId="20577"/>
          <ac:spMkLst>
            <pc:docMk/>
            <pc:sldMk cId="925728084" sldId="266"/>
            <ac:spMk id="3" creationId="{04ABEE27-9877-AA41-B08F-5369FCDC3209}"/>
          </ac:spMkLst>
        </pc:spChg>
        <pc:picChg chg="mod">
          <ac:chgData name="Sara Stiernström" userId="e7dbc7a1-962e-402e-89d7-294c36c1d864" providerId="ADAL" clId="{BB37A10B-C46A-4C03-8F5F-2E55BE2BD3C3}" dt="2022-03-25T15:26:09.284" v="178" actId="1036"/>
          <ac:picMkLst>
            <pc:docMk/>
            <pc:sldMk cId="925728084" sldId="266"/>
            <ac:picMk id="23" creationId="{761FAB32-F5CF-4144-946A-D27DF77FF94F}"/>
          </ac:picMkLst>
        </pc:picChg>
      </pc:sldChg>
      <pc:sldChg chg="modSp mod modShow">
        <pc:chgData name="Sara Stiernström" userId="e7dbc7a1-962e-402e-89d7-294c36c1d864" providerId="ADAL" clId="{BB37A10B-C46A-4C03-8F5F-2E55BE2BD3C3}" dt="2022-03-25T15:26:55.480" v="180" actId="729"/>
        <pc:sldMkLst>
          <pc:docMk/>
          <pc:sldMk cId="4132102434" sldId="267"/>
        </pc:sldMkLst>
        <pc:spChg chg="mod">
          <ac:chgData name="Sara Stiernström" userId="e7dbc7a1-962e-402e-89d7-294c36c1d864" providerId="ADAL" clId="{BB37A10B-C46A-4C03-8F5F-2E55BE2BD3C3}" dt="2022-03-25T15:26:23.840" v="179" actId="1076"/>
          <ac:spMkLst>
            <pc:docMk/>
            <pc:sldMk cId="4132102434" sldId="267"/>
            <ac:spMk id="3" creationId="{04ABEE27-9877-AA41-B08F-5369FCDC3209}"/>
          </ac:spMkLst>
        </pc:spChg>
      </pc:sldChg>
      <pc:sldChg chg="addSp delSp modSp del mod">
        <pc:chgData name="Sara Stiernström" userId="e7dbc7a1-962e-402e-89d7-294c36c1d864" providerId="ADAL" clId="{BB37A10B-C46A-4C03-8F5F-2E55BE2BD3C3}" dt="2022-03-25T15:07:25.643" v="80" actId="47"/>
        <pc:sldMkLst>
          <pc:docMk/>
          <pc:sldMk cId="3127992922" sldId="268"/>
        </pc:sldMkLst>
        <pc:spChg chg="mod">
          <ac:chgData name="Sara Stiernström" userId="e7dbc7a1-962e-402e-89d7-294c36c1d864" providerId="ADAL" clId="{BB37A10B-C46A-4C03-8F5F-2E55BE2BD3C3}" dt="2022-03-25T13:59:40.999" v="48" actId="20577"/>
          <ac:spMkLst>
            <pc:docMk/>
            <pc:sldMk cId="3127992922" sldId="268"/>
            <ac:spMk id="2" creationId="{AB65D5CC-1095-4C5D-B8AB-2E98CB4002FD}"/>
          </ac:spMkLst>
        </pc:spChg>
        <pc:spChg chg="del mod">
          <ac:chgData name="Sara Stiernström" userId="e7dbc7a1-962e-402e-89d7-294c36c1d864" providerId="ADAL" clId="{BB37A10B-C46A-4C03-8F5F-2E55BE2BD3C3}" dt="2022-03-16T10:12:18.900" v="2" actId="478"/>
          <ac:spMkLst>
            <pc:docMk/>
            <pc:sldMk cId="3127992922" sldId="268"/>
            <ac:spMk id="6" creationId="{C956C6FE-DA3A-4FE9-8BEC-F8CC57FBBC05}"/>
          </ac:spMkLst>
        </pc:spChg>
        <pc:spChg chg="del">
          <ac:chgData name="Sara Stiernström" userId="e7dbc7a1-962e-402e-89d7-294c36c1d864" providerId="ADAL" clId="{BB37A10B-C46A-4C03-8F5F-2E55BE2BD3C3}" dt="2022-03-16T10:12:20.062" v="3" actId="478"/>
          <ac:spMkLst>
            <pc:docMk/>
            <pc:sldMk cId="3127992922" sldId="268"/>
            <ac:spMk id="7" creationId="{08FDC175-1D51-424D-A1F2-BAFC019EFE96}"/>
          </ac:spMkLst>
        </pc:spChg>
        <pc:picChg chg="add mod">
          <ac:chgData name="Sara Stiernström" userId="e7dbc7a1-962e-402e-89d7-294c36c1d864" providerId="ADAL" clId="{BB37A10B-C46A-4C03-8F5F-2E55BE2BD3C3}" dt="2022-03-25T13:59:47.884" v="49" actId="1076"/>
          <ac:picMkLst>
            <pc:docMk/>
            <pc:sldMk cId="3127992922" sldId="268"/>
            <ac:picMk id="3" creationId="{F51E4672-3B29-412F-9779-8D6AE591B1C0}"/>
          </ac:picMkLst>
        </pc:picChg>
        <pc:picChg chg="del">
          <ac:chgData name="Sara Stiernström" userId="e7dbc7a1-962e-402e-89d7-294c36c1d864" providerId="ADAL" clId="{BB37A10B-C46A-4C03-8F5F-2E55BE2BD3C3}" dt="2022-03-16T10:12:16.678" v="0" actId="478"/>
          <ac:picMkLst>
            <pc:docMk/>
            <pc:sldMk cId="3127992922" sldId="268"/>
            <ac:picMk id="5" creationId="{7FDF4806-D639-447E-B5A5-4A724AB7D2FA}"/>
          </ac:picMkLst>
        </pc:picChg>
      </pc:sldChg>
      <pc:sldChg chg="add mod modShow">
        <pc:chgData name="Sara Stiernström" userId="e7dbc7a1-962e-402e-89d7-294c36c1d864" providerId="ADAL" clId="{BB37A10B-C46A-4C03-8F5F-2E55BE2BD3C3}" dt="2022-03-29T14:40:50.495" v="457" actId="729"/>
        <pc:sldMkLst>
          <pc:docMk/>
          <pc:sldMk cId="3715663026" sldId="270"/>
        </pc:sldMkLst>
      </pc:sldChg>
      <pc:sldChg chg="add mod modShow">
        <pc:chgData name="Sara Stiernström" userId="e7dbc7a1-962e-402e-89d7-294c36c1d864" providerId="ADAL" clId="{BB37A10B-C46A-4C03-8F5F-2E55BE2BD3C3}" dt="2022-03-29T14:40:50.495" v="457" actId="729"/>
        <pc:sldMkLst>
          <pc:docMk/>
          <pc:sldMk cId="173325864" sldId="272"/>
        </pc:sldMkLst>
      </pc:sldChg>
      <pc:sldChg chg="add mod modShow">
        <pc:chgData name="Sara Stiernström" userId="e7dbc7a1-962e-402e-89d7-294c36c1d864" providerId="ADAL" clId="{BB37A10B-C46A-4C03-8F5F-2E55BE2BD3C3}" dt="2022-03-29T14:40:50.495" v="457" actId="729"/>
        <pc:sldMkLst>
          <pc:docMk/>
          <pc:sldMk cId="16784940" sldId="274"/>
        </pc:sldMkLst>
      </pc:sldChg>
      <pc:sldChg chg="add mod modShow">
        <pc:chgData name="Sara Stiernström" userId="e7dbc7a1-962e-402e-89d7-294c36c1d864" providerId="ADAL" clId="{BB37A10B-C46A-4C03-8F5F-2E55BE2BD3C3}" dt="2022-03-29T14:40:50.495" v="457" actId="729"/>
        <pc:sldMkLst>
          <pc:docMk/>
          <pc:sldMk cId="3981957526" sldId="276"/>
        </pc:sldMkLst>
      </pc:sldChg>
      <pc:sldChg chg="add mod modShow">
        <pc:chgData name="Sara Stiernström" userId="e7dbc7a1-962e-402e-89d7-294c36c1d864" providerId="ADAL" clId="{BB37A10B-C46A-4C03-8F5F-2E55BE2BD3C3}" dt="2022-03-29T14:40:50.495" v="457" actId="729"/>
        <pc:sldMkLst>
          <pc:docMk/>
          <pc:sldMk cId="2889255084" sldId="277"/>
        </pc:sldMkLst>
      </pc:sldChg>
      <pc:sldChg chg="add mod modShow">
        <pc:chgData name="Sara Stiernström" userId="e7dbc7a1-962e-402e-89d7-294c36c1d864" providerId="ADAL" clId="{BB37A10B-C46A-4C03-8F5F-2E55BE2BD3C3}" dt="2022-03-29T14:40:50.495" v="457" actId="729"/>
        <pc:sldMkLst>
          <pc:docMk/>
          <pc:sldMk cId="1161628977" sldId="279"/>
        </pc:sldMkLst>
      </pc:sldChg>
      <pc:sldChg chg="add mod modShow">
        <pc:chgData name="Sara Stiernström" userId="e7dbc7a1-962e-402e-89d7-294c36c1d864" providerId="ADAL" clId="{BB37A10B-C46A-4C03-8F5F-2E55BE2BD3C3}" dt="2022-03-29T14:40:50.495" v="457" actId="729"/>
        <pc:sldMkLst>
          <pc:docMk/>
          <pc:sldMk cId="3479015832" sldId="281"/>
        </pc:sldMkLst>
      </pc:sldChg>
      <pc:sldChg chg="modSp add mod modShow">
        <pc:chgData name="Sara Stiernström" userId="e7dbc7a1-962e-402e-89d7-294c36c1d864" providerId="ADAL" clId="{BB37A10B-C46A-4C03-8F5F-2E55BE2BD3C3}" dt="2022-03-29T14:40:11.825" v="455" actId="729"/>
        <pc:sldMkLst>
          <pc:docMk/>
          <pc:sldMk cId="327767114" sldId="282"/>
        </pc:sldMkLst>
        <pc:spChg chg="mod">
          <ac:chgData name="Sara Stiernström" userId="e7dbc7a1-962e-402e-89d7-294c36c1d864" providerId="ADAL" clId="{BB37A10B-C46A-4C03-8F5F-2E55BE2BD3C3}" dt="2022-03-29T14:40:09.776" v="451" actId="27636"/>
          <ac:spMkLst>
            <pc:docMk/>
            <pc:sldMk cId="327767114" sldId="282"/>
            <ac:spMk id="4" creationId="{00000000-0000-0000-0000-000000000000}"/>
          </ac:spMkLst>
        </pc:spChg>
      </pc:sldChg>
      <pc:sldChg chg="modSp add mod modShow">
        <pc:chgData name="Sara Stiernström" userId="e7dbc7a1-962e-402e-89d7-294c36c1d864" providerId="ADAL" clId="{BB37A10B-C46A-4C03-8F5F-2E55BE2BD3C3}" dt="2022-03-29T14:40:11.825" v="455" actId="729"/>
        <pc:sldMkLst>
          <pc:docMk/>
          <pc:sldMk cId="837052117" sldId="283"/>
        </pc:sldMkLst>
        <pc:spChg chg="mod">
          <ac:chgData name="Sara Stiernström" userId="e7dbc7a1-962e-402e-89d7-294c36c1d864" providerId="ADAL" clId="{BB37A10B-C46A-4C03-8F5F-2E55BE2BD3C3}" dt="2022-03-29T14:40:09.807" v="452" actId="27636"/>
          <ac:spMkLst>
            <pc:docMk/>
            <pc:sldMk cId="837052117" sldId="283"/>
            <ac:spMk id="9" creationId="{00000000-0000-0000-0000-000000000000}"/>
          </ac:spMkLst>
        </pc:spChg>
      </pc:sldChg>
      <pc:sldChg chg="modSp add mod modShow">
        <pc:chgData name="Sara Stiernström" userId="e7dbc7a1-962e-402e-89d7-294c36c1d864" providerId="ADAL" clId="{BB37A10B-C46A-4C03-8F5F-2E55BE2BD3C3}" dt="2022-03-29T14:40:11.825" v="455" actId="729"/>
        <pc:sldMkLst>
          <pc:docMk/>
          <pc:sldMk cId="3043322043" sldId="284"/>
        </pc:sldMkLst>
        <pc:spChg chg="mod">
          <ac:chgData name="Sara Stiernström" userId="e7dbc7a1-962e-402e-89d7-294c36c1d864" providerId="ADAL" clId="{BB37A10B-C46A-4C03-8F5F-2E55BE2BD3C3}" dt="2022-03-29T14:40:09.816" v="454" actId="27636"/>
          <ac:spMkLst>
            <pc:docMk/>
            <pc:sldMk cId="3043322043" sldId="284"/>
            <ac:spMk id="4" creationId="{00000000-0000-0000-0000-000000000000}"/>
          </ac:spMkLst>
        </pc:spChg>
      </pc:sldChg>
      <pc:sldChg chg="modSp add mod modShow">
        <pc:chgData name="Sara Stiernström" userId="e7dbc7a1-962e-402e-89d7-294c36c1d864" providerId="ADAL" clId="{BB37A10B-C46A-4C03-8F5F-2E55BE2BD3C3}" dt="2022-03-29T14:40:11.825" v="455" actId="729"/>
        <pc:sldMkLst>
          <pc:docMk/>
          <pc:sldMk cId="328875974" sldId="287"/>
        </pc:sldMkLst>
        <pc:spChg chg="mod">
          <ac:chgData name="Sara Stiernström" userId="e7dbc7a1-962e-402e-89d7-294c36c1d864" providerId="ADAL" clId="{BB37A10B-C46A-4C03-8F5F-2E55BE2BD3C3}" dt="2022-03-29T14:40:09.810" v="453" actId="27636"/>
          <ac:spMkLst>
            <pc:docMk/>
            <pc:sldMk cId="328875974" sldId="287"/>
            <ac:spMk id="4" creationId="{00000000-0000-0000-0000-000000000000}"/>
          </ac:spMkLst>
        </pc:spChg>
      </pc:sldChg>
      <pc:sldChg chg="add mod modShow">
        <pc:chgData name="Sara Stiernström" userId="e7dbc7a1-962e-402e-89d7-294c36c1d864" providerId="ADAL" clId="{BB37A10B-C46A-4C03-8F5F-2E55BE2BD3C3}" dt="2022-03-29T14:40:50.495" v="457" actId="729"/>
        <pc:sldMkLst>
          <pc:docMk/>
          <pc:sldMk cId="2586577535" sldId="289"/>
        </pc:sldMkLst>
      </pc:sldChg>
      <pc:sldChg chg="modSp mod modShow">
        <pc:chgData name="Sara Stiernström" userId="e7dbc7a1-962e-402e-89d7-294c36c1d864" providerId="ADAL" clId="{BB37A10B-C46A-4C03-8F5F-2E55BE2BD3C3}" dt="2022-03-25T15:30:47.223" v="206" actId="729"/>
        <pc:sldMkLst>
          <pc:docMk/>
          <pc:sldMk cId="2717712319" sldId="4453"/>
        </pc:sldMkLst>
        <pc:picChg chg="mod">
          <ac:chgData name="Sara Stiernström" userId="e7dbc7a1-962e-402e-89d7-294c36c1d864" providerId="ADAL" clId="{BB37A10B-C46A-4C03-8F5F-2E55BE2BD3C3}" dt="2022-03-25T15:27:05.511" v="181" actId="1076"/>
          <ac:picMkLst>
            <pc:docMk/>
            <pc:sldMk cId="2717712319" sldId="4453"/>
            <ac:picMk id="4" creationId="{BAA809F3-45C6-4D7C-BA78-D683225DA4C4}"/>
          </ac:picMkLst>
        </pc:picChg>
      </pc:sldChg>
      <pc:sldChg chg="modSp mod ord modShow">
        <pc:chgData name="Sara Stiernström" userId="e7dbc7a1-962e-402e-89d7-294c36c1d864" providerId="ADAL" clId="{BB37A10B-C46A-4C03-8F5F-2E55BE2BD3C3}" dt="2022-03-25T15:49:13.022" v="437" actId="729"/>
        <pc:sldMkLst>
          <pc:docMk/>
          <pc:sldMk cId="2351237206" sldId="4460"/>
        </pc:sldMkLst>
        <pc:graphicFrameChg chg="modGraphic">
          <ac:chgData name="Sara Stiernström" userId="e7dbc7a1-962e-402e-89d7-294c36c1d864" providerId="ADAL" clId="{BB37A10B-C46A-4C03-8F5F-2E55BE2BD3C3}" dt="2022-03-25T15:27:52.117" v="182" actId="20577"/>
          <ac:graphicFrameMkLst>
            <pc:docMk/>
            <pc:sldMk cId="2351237206" sldId="4460"/>
            <ac:graphicFrameMk id="4" creationId="{B459CC07-6391-4AF4-94AA-A1C841F2C053}"/>
          </ac:graphicFrameMkLst>
        </pc:graphicFrameChg>
      </pc:sldChg>
      <pc:sldChg chg="mod modShow">
        <pc:chgData name="Sara Stiernström" userId="e7dbc7a1-962e-402e-89d7-294c36c1d864" providerId="ADAL" clId="{BB37A10B-C46A-4C03-8F5F-2E55BE2BD3C3}" dt="2022-03-28T14:10:46.097" v="445" actId="729"/>
        <pc:sldMkLst>
          <pc:docMk/>
          <pc:sldMk cId="3470486373" sldId="6202"/>
        </pc:sldMkLst>
      </pc:sldChg>
      <pc:sldChg chg="addSp delSp modSp mod">
        <pc:chgData name="Sara Stiernström" userId="e7dbc7a1-962e-402e-89d7-294c36c1d864" providerId="ADAL" clId="{BB37A10B-C46A-4C03-8F5F-2E55BE2BD3C3}" dt="2022-03-25T15:23:44.140" v="105" actId="20577"/>
        <pc:sldMkLst>
          <pc:docMk/>
          <pc:sldMk cId="431109918" sldId="6211"/>
        </pc:sldMkLst>
        <pc:spChg chg="add del mod">
          <ac:chgData name="Sara Stiernström" userId="e7dbc7a1-962e-402e-89d7-294c36c1d864" providerId="ADAL" clId="{BB37A10B-C46A-4C03-8F5F-2E55BE2BD3C3}" dt="2022-03-25T15:23:44.140" v="105" actId="20577"/>
          <ac:spMkLst>
            <pc:docMk/>
            <pc:sldMk cId="431109918" sldId="6211"/>
            <ac:spMk id="10" creationId="{5B85297E-268A-400E-8583-535C6DEC374B}"/>
          </ac:spMkLst>
        </pc:spChg>
      </pc:sldChg>
      <pc:sldChg chg="modSp mod">
        <pc:chgData name="Sara Stiernström" userId="e7dbc7a1-962e-402e-89d7-294c36c1d864" providerId="ADAL" clId="{BB37A10B-C46A-4C03-8F5F-2E55BE2BD3C3}" dt="2022-03-25T15:24:27.719" v="122" actId="1076"/>
        <pc:sldMkLst>
          <pc:docMk/>
          <pc:sldMk cId="2444003348" sldId="6238"/>
        </pc:sldMkLst>
        <pc:spChg chg="mod">
          <ac:chgData name="Sara Stiernström" userId="e7dbc7a1-962e-402e-89d7-294c36c1d864" providerId="ADAL" clId="{BB37A10B-C46A-4C03-8F5F-2E55BE2BD3C3}" dt="2022-03-25T15:24:27.719" v="122" actId="1076"/>
          <ac:spMkLst>
            <pc:docMk/>
            <pc:sldMk cId="2444003348" sldId="6238"/>
            <ac:spMk id="4" creationId="{E91FA2DE-0651-4CE9-A104-C8EF218A77C8}"/>
          </ac:spMkLst>
        </pc:spChg>
        <pc:spChg chg="mod">
          <ac:chgData name="Sara Stiernström" userId="e7dbc7a1-962e-402e-89d7-294c36c1d864" providerId="ADAL" clId="{BB37A10B-C46A-4C03-8F5F-2E55BE2BD3C3}" dt="2022-03-25T15:24:21.695" v="121" actId="1076"/>
          <ac:spMkLst>
            <pc:docMk/>
            <pc:sldMk cId="2444003348" sldId="6238"/>
            <ac:spMk id="5" creationId="{16EC6651-A829-431A-9054-607808EDC514}"/>
          </ac:spMkLst>
        </pc:spChg>
      </pc:sldChg>
      <pc:sldChg chg="del">
        <pc:chgData name="Sara Stiernström" userId="e7dbc7a1-962e-402e-89d7-294c36c1d864" providerId="ADAL" clId="{BB37A10B-C46A-4C03-8F5F-2E55BE2BD3C3}" dt="2022-03-25T14:01:18.008" v="51" actId="47"/>
        <pc:sldMkLst>
          <pc:docMk/>
          <pc:sldMk cId="2944453020" sldId="6324"/>
        </pc:sldMkLst>
      </pc:sldChg>
      <pc:sldChg chg="del">
        <pc:chgData name="Sara Stiernström" userId="e7dbc7a1-962e-402e-89d7-294c36c1d864" providerId="ADAL" clId="{BB37A10B-C46A-4C03-8F5F-2E55BE2BD3C3}" dt="2022-03-25T14:01:20.480" v="52" actId="47"/>
        <pc:sldMkLst>
          <pc:docMk/>
          <pc:sldMk cId="1779712754" sldId="6325"/>
        </pc:sldMkLst>
      </pc:sldChg>
      <pc:sldChg chg="add mod modShow">
        <pc:chgData name="Sara Stiernström" userId="e7dbc7a1-962e-402e-89d7-294c36c1d864" providerId="ADAL" clId="{BB37A10B-C46A-4C03-8F5F-2E55BE2BD3C3}" dt="2022-03-28T14:15:16.668" v="446" actId="729"/>
        <pc:sldMkLst>
          <pc:docMk/>
          <pc:sldMk cId="1470278722" sldId="6345"/>
        </pc:sldMkLst>
      </pc:sldChg>
      <pc:sldChg chg="add">
        <pc:chgData name="Sara Stiernström" userId="e7dbc7a1-962e-402e-89d7-294c36c1d864" providerId="ADAL" clId="{BB37A10B-C46A-4C03-8F5F-2E55BE2BD3C3}" dt="2022-03-16T10:13:03.144" v="12"/>
        <pc:sldMkLst>
          <pc:docMk/>
          <pc:sldMk cId="921108403" sldId="6351"/>
        </pc:sldMkLst>
      </pc:sldChg>
      <pc:sldChg chg="add">
        <pc:chgData name="Sara Stiernström" userId="e7dbc7a1-962e-402e-89d7-294c36c1d864" providerId="ADAL" clId="{BB37A10B-C46A-4C03-8F5F-2E55BE2BD3C3}" dt="2022-03-16T10:13:03.144" v="12"/>
        <pc:sldMkLst>
          <pc:docMk/>
          <pc:sldMk cId="2379358444" sldId="6352"/>
        </pc:sldMkLst>
      </pc:sldChg>
      <pc:sldChg chg="modSp add mod">
        <pc:chgData name="Sara Stiernström" userId="e7dbc7a1-962e-402e-89d7-294c36c1d864" providerId="ADAL" clId="{BB37A10B-C46A-4C03-8F5F-2E55BE2BD3C3}" dt="2022-03-28T14:22:07.579" v="449" actId="14100"/>
        <pc:sldMkLst>
          <pc:docMk/>
          <pc:sldMk cId="3789359252" sldId="9069"/>
        </pc:sldMkLst>
        <pc:spChg chg="mod">
          <ac:chgData name="Sara Stiernström" userId="e7dbc7a1-962e-402e-89d7-294c36c1d864" providerId="ADAL" clId="{BB37A10B-C46A-4C03-8F5F-2E55BE2BD3C3}" dt="2022-03-28T14:21:53.411" v="448" actId="20577"/>
          <ac:spMkLst>
            <pc:docMk/>
            <pc:sldMk cId="3789359252" sldId="9069"/>
            <ac:spMk id="3" creationId="{CD1B0D92-B361-450B-969C-C5C63C097965}"/>
          </ac:spMkLst>
        </pc:spChg>
        <pc:grpChg chg="mod">
          <ac:chgData name="Sara Stiernström" userId="e7dbc7a1-962e-402e-89d7-294c36c1d864" providerId="ADAL" clId="{BB37A10B-C46A-4C03-8F5F-2E55BE2BD3C3}" dt="2022-03-28T14:22:07.579" v="449" actId="14100"/>
          <ac:grpSpMkLst>
            <pc:docMk/>
            <pc:sldMk cId="3789359252" sldId="9069"/>
            <ac:grpSpMk id="14" creationId="{50090357-A6DC-40E7-B92A-29CC490F08B5}"/>
          </ac:grpSpMkLst>
        </pc:grpChg>
      </pc:sldChg>
      <pc:sldChg chg="addSp delSp modSp new mod">
        <pc:chgData name="Sara Stiernström" userId="e7dbc7a1-962e-402e-89d7-294c36c1d864" providerId="ADAL" clId="{BB37A10B-C46A-4C03-8F5F-2E55BE2BD3C3}" dt="2022-03-25T15:49:03.006" v="436" actId="113"/>
        <pc:sldMkLst>
          <pc:docMk/>
          <pc:sldMk cId="3288832090" sldId="9070"/>
        </pc:sldMkLst>
        <pc:spChg chg="mod">
          <ac:chgData name="Sara Stiernström" userId="e7dbc7a1-962e-402e-89d7-294c36c1d864" providerId="ADAL" clId="{BB37A10B-C46A-4C03-8F5F-2E55BE2BD3C3}" dt="2022-03-25T15:31:45.718" v="211" actId="27636"/>
          <ac:spMkLst>
            <pc:docMk/>
            <pc:sldMk cId="3288832090" sldId="9070"/>
            <ac:spMk id="2" creationId="{68241F1C-0BC5-4EBB-B272-AD8A29322A7B}"/>
          </ac:spMkLst>
        </pc:spChg>
        <pc:spChg chg="del">
          <ac:chgData name="Sara Stiernström" userId="e7dbc7a1-962e-402e-89d7-294c36c1d864" providerId="ADAL" clId="{BB37A10B-C46A-4C03-8F5F-2E55BE2BD3C3}" dt="2022-03-25T15:32:13.200" v="212" actId="3680"/>
          <ac:spMkLst>
            <pc:docMk/>
            <pc:sldMk cId="3288832090" sldId="9070"/>
            <ac:spMk id="4" creationId="{2F8B593D-432D-49C6-BD4C-0A5D8BC69832}"/>
          </ac:spMkLst>
        </pc:spChg>
        <pc:spChg chg="add mod">
          <ac:chgData name="Sara Stiernström" userId="e7dbc7a1-962e-402e-89d7-294c36c1d864" providerId="ADAL" clId="{BB37A10B-C46A-4C03-8F5F-2E55BE2BD3C3}" dt="2022-03-25T15:33:25.178" v="270" actId="1076"/>
          <ac:spMkLst>
            <pc:docMk/>
            <pc:sldMk cId="3288832090" sldId="9070"/>
            <ac:spMk id="6" creationId="{B0F2DE97-7071-4D99-82E6-C5B5136D1E82}"/>
          </ac:spMkLst>
        </pc:spChg>
        <pc:graphicFrameChg chg="add mod ord modGraphic">
          <ac:chgData name="Sara Stiernström" userId="e7dbc7a1-962e-402e-89d7-294c36c1d864" providerId="ADAL" clId="{BB37A10B-C46A-4C03-8F5F-2E55BE2BD3C3}" dt="2022-03-25T15:49:03.006" v="436" actId="113"/>
          <ac:graphicFrameMkLst>
            <pc:docMk/>
            <pc:sldMk cId="3288832090" sldId="9070"/>
            <ac:graphicFrameMk id="5" creationId="{B6929419-61C0-4F4B-B1EE-53490C7231B8}"/>
          </ac:graphicFrameMkLst>
        </pc:graphicFrameChg>
        <pc:graphicFrameChg chg="add mod modGraphic">
          <ac:chgData name="Sara Stiernström" userId="e7dbc7a1-962e-402e-89d7-294c36c1d864" providerId="ADAL" clId="{BB37A10B-C46A-4C03-8F5F-2E55BE2BD3C3}" dt="2022-03-25T15:48:37.630" v="433" actId="12385"/>
          <ac:graphicFrameMkLst>
            <pc:docMk/>
            <pc:sldMk cId="3288832090" sldId="9070"/>
            <ac:graphicFrameMk id="7" creationId="{4E1B5408-FE72-4284-9190-B138D782AA48}"/>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F7EA2-C1B7-41B8-B26E-03C8F281342E}" type="datetimeFigureOut">
              <a:rPr lang="en-GB" smtClean="0"/>
              <a:t>28/03/2022</a:t>
            </a:fld>
            <a:endParaRPr lang="en-GB"/>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5893F3-7BB4-470A-B833-450CBC3A98E9}" type="slidenum">
              <a:rPr lang="en-GB" smtClean="0"/>
              <a:t>‹#›</a:t>
            </a:fld>
            <a:endParaRPr lang="en-GB"/>
          </a:p>
        </p:txBody>
      </p:sp>
    </p:spTree>
    <p:extLst>
      <p:ext uri="{BB962C8B-B14F-4D97-AF65-F5344CB8AC3E}">
        <p14:creationId xmlns:p14="http://schemas.microsoft.com/office/powerpoint/2010/main" val="54086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E3FC4D1F-6E34-4802-8208-5F2FAA7108D2}" type="slidenum">
              <a:rPr lang="en-GB" smtClean="0"/>
              <a:t>1</a:t>
            </a:fld>
            <a:endParaRPr lang="en-GB"/>
          </a:p>
        </p:txBody>
      </p:sp>
    </p:spTree>
    <p:extLst>
      <p:ext uri="{BB962C8B-B14F-4D97-AF65-F5344CB8AC3E}">
        <p14:creationId xmlns:p14="http://schemas.microsoft.com/office/powerpoint/2010/main" val="11506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Ash2Phos process is based on wet processing of the sewage sludge ash for recovery of phosphorus, iron and aluminium in form of commercial products. Phosphorus is recovered in form of clean calcium phosphate used for fertiliser or feed applications. Iron and aluminium are recovered separately in form of ferric chloride and sodium aluminate to be re-used as coagulants in wastewater treatment.</a:t>
            </a:r>
            <a:endParaRPr lang="en-GB"/>
          </a:p>
          <a:p>
            <a:endParaRPr lang="en-GB"/>
          </a:p>
          <a:p>
            <a:endParaRPr lang="en-GB"/>
          </a:p>
          <a:p>
            <a:r>
              <a:rPr lang="en-GB"/>
              <a:t>PCP (</a:t>
            </a:r>
            <a:r>
              <a:rPr lang="en-GB" err="1"/>
              <a:t>xxxx</a:t>
            </a:r>
            <a:endParaRPr lang="en-GB"/>
          </a:p>
          <a:p>
            <a:r>
              <a:rPr lang="en-GB"/>
              <a:t>MCP (</a:t>
            </a:r>
            <a:r>
              <a:rPr lang="en-GB" err="1"/>
              <a:t>xxxx</a:t>
            </a:r>
            <a:endParaRPr lang="en-GB"/>
          </a:p>
        </p:txBody>
      </p:sp>
      <p:sp>
        <p:nvSpPr>
          <p:cNvPr id="4" name="Platshållare för bildnummer 3"/>
          <p:cNvSpPr>
            <a:spLocks noGrp="1"/>
          </p:cNvSpPr>
          <p:nvPr>
            <p:ph type="sldNum" sz="quarter" idx="5"/>
          </p:nvPr>
        </p:nvSpPr>
        <p:spPr/>
        <p:txBody>
          <a:bodyPr/>
          <a:lstStyle/>
          <a:p>
            <a:fld id="{E3FC4D1F-6E34-4802-8208-5F2FAA7108D2}" type="slidenum">
              <a:rPr lang="en-GB" smtClean="0"/>
              <a:t>11</a:t>
            </a:fld>
            <a:endParaRPr lang="en-GB"/>
          </a:p>
        </p:txBody>
      </p:sp>
    </p:spTree>
    <p:extLst>
      <p:ext uri="{BB962C8B-B14F-4D97-AF65-F5344CB8AC3E}">
        <p14:creationId xmlns:p14="http://schemas.microsoft.com/office/powerpoint/2010/main" val="3936537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The Ash2Phos process is based on wet processing of the SSA for recovery of phosphorus, iron and aluminium in form of commercial products. Phosphorus is recovered in form of clean calcium phosphate used for fertilizer or feed applications. Iron and aluminium are recovered separately in form of ferric chloride and sodium aluminate to be re-used as coagulants in wastewater treatment.</a:t>
            </a:r>
            <a:endParaRPr lang="sv-SE"/>
          </a:p>
        </p:txBody>
      </p:sp>
      <p:sp>
        <p:nvSpPr>
          <p:cNvPr id="4" name="Slide Number Placeholder 3"/>
          <p:cNvSpPr>
            <a:spLocks noGrp="1"/>
          </p:cNvSpPr>
          <p:nvPr>
            <p:ph type="sldNum" sz="quarter" idx="5"/>
          </p:nvPr>
        </p:nvSpPr>
        <p:spPr/>
        <p:txBody>
          <a:bodyPr/>
          <a:lstStyle/>
          <a:p>
            <a:fld id="{03505392-047A-45DA-BC0F-E1D91A904401}" type="slidenum">
              <a:rPr lang="sv-SE" smtClean="0"/>
              <a:t>15</a:t>
            </a:fld>
            <a:endParaRPr lang="sv-SE"/>
          </a:p>
        </p:txBody>
      </p:sp>
    </p:spTree>
    <p:extLst>
      <p:ext uri="{BB962C8B-B14F-4D97-AF65-F5344CB8AC3E}">
        <p14:creationId xmlns:p14="http://schemas.microsoft.com/office/powerpoint/2010/main" val="4263622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A9EC1FB-13EF-42EF-A461-A142226BD7EB}" type="slidenum">
              <a:rPr lang="sv-SE" smtClean="0"/>
              <a:t>17</a:t>
            </a:fld>
            <a:endParaRPr lang="sv-SE"/>
          </a:p>
        </p:txBody>
      </p:sp>
    </p:spTree>
    <p:extLst>
      <p:ext uri="{BB962C8B-B14F-4D97-AF65-F5344CB8AC3E}">
        <p14:creationId xmlns:p14="http://schemas.microsoft.com/office/powerpoint/2010/main" val="4094032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240 day old chicks</a:t>
            </a:r>
          </a:p>
          <a:p>
            <a:endParaRPr lang="en-US" dirty="0"/>
          </a:p>
          <a:p>
            <a:r>
              <a:rPr lang="en-US" dirty="0"/>
              <a:t>In accordance with the suggested method to determine the digestibility of P in chickens, five experimental diets were composed.</a:t>
            </a:r>
          </a:p>
          <a:p>
            <a:endParaRPr lang="en-US" dirty="0"/>
          </a:p>
          <a:p>
            <a:r>
              <a:rPr lang="en-US" dirty="0"/>
              <a:t>A basal diet was used to fulfil the protocol requirements stated in WPSA, 2013 (Worlds Poultry Science Association)</a:t>
            </a:r>
          </a:p>
          <a:p>
            <a:endParaRPr lang="en-US" dirty="0"/>
          </a:p>
          <a:p>
            <a:r>
              <a:rPr lang="en-US" dirty="0"/>
              <a:t>In addition, two test diets for each of the two test sources, PCP and MCP were composed with the </a:t>
            </a:r>
            <a:r>
              <a:rPr lang="en-US" u="sng" dirty="0"/>
              <a:t>aim to achieve an increase in the total phosphorus level in the diet compared to the basal diet</a:t>
            </a:r>
          </a:p>
          <a:p>
            <a:r>
              <a:rPr lang="en-US" dirty="0"/>
              <a:t>with 0.075 % (low) and 0.15% (high), respectively</a:t>
            </a:r>
          </a:p>
        </p:txBody>
      </p:sp>
      <p:sp>
        <p:nvSpPr>
          <p:cNvPr id="4" name="Slide Number Placeholder 3"/>
          <p:cNvSpPr>
            <a:spLocks noGrp="1"/>
          </p:cNvSpPr>
          <p:nvPr>
            <p:ph type="sldNum" sz="quarter" idx="10"/>
          </p:nvPr>
        </p:nvSpPr>
        <p:spPr/>
        <p:txBody>
          <a:bodyPr/>
          <a:lstStyle/>
          <a:p>
            <a:fld id="{0A9EC1FB-13EF-42EF-A461-A142226BD7EB}" type="slidenum">
              <a:rPr lang="sv-SE" smtClean="0"/>
              <a:t>18</a:t>
            </a:fld>
            <a:endParaRPr lang="sv-SE"/>
          </a:p>
        </p:txBody>
      </p:sp>
    </p:spTree>
    <p:extLst>
      <p:ext uri="{BB962C8B-B14F-4D97-AF65-F5344CB8AC3E}">
        <p14:creationId xmlns:p14="http://schemas.microsoft.com/office/powerpoint/2010/main" val="2416695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9EC1FB-13EF-42EF-A461-A142226BD7EB}" type="slidenum">
              <a:rPr lang="sv-SE" smtClean="0"/>
              <a:t>19</a:t>
            </a:fld>
            <a:endParaRPr lang="sv-SE"/>
          </a:p>
        </p:txBody>
      </p:sp>
    </p:spTree>
    <p:extLst>
      <p:ext uri="{BB962C8B-B14F-4D97-AF65-F5344CB8AC3E}">
        <p14:creationId xmlns:p14="http://schemas.microsoft.com/office/powerpoint/2010/main" val="1751728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A9EC1FB-13EF-42EF-A461-A142226BD7EB}" type="slidenum">
              <a:rPr lang="sv-SE" smtClean="0"/>
              <a:t>20</a:t>
            </a:fld>
            <a:endParaRPr lang="sv-SE"/>
          </a:p>
        </p:txBody>
      </p:sp>
    </p:spTree>
    <p:extLst>
      <p:ext uri="{BB962C8B-B14F-4D97-AF65-F5344CB8AC3E}">
        <p14:creationId xmlns:p14="http://schemas.microsoft.com/office/powerpoint/2010/main" val="370327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A9EC1FB-13EF-42EF-A461-A142226BD7EB}" type="slidenum">
              <a:rPr lang="sv-SE" smtClean="0"/>
              <a:t>21</a:t>
            </a:fld>
            <a:endParaRPr lang="sv-SE"/>
          </a:p>
        </p:txBody>
      </p:sp>
    </p:spTree>
    <p:extLst>
      <p:ext uri="{BB962C8B-B14F-4D97-AF65-F5344CB8AC3E}">
        <p14:creationId xmlns:p14="http://schemas.microsoft.com/office/powerpoint/2010/main" val="2638440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443">
              <a:defRPr/>
            </a:pPr>
            <a:r>
              <a:rPr lang="en-US" dirty="0"/>
              <a:t>In all</a:t>
            </a:r>
            <a:r>
              <a:rPr lang="en-US" baseline="0" dirty="0"/>
              <a:t> feeds, Titanium dioxide was added as an indigestible marker.</a:t>
            </a:r>
          </a:p>
          <a:p>
            <a:pPr defTabSz="937443">
              <a:defRPr/>
            </a:pPr>
            <a:endParaRPr lang="en-US" baseline="0" dirty="0"/>
          </a:p>
          <a:p>
            <a:pPr defTabSz="937443">
              <a:defRPr/>
            </a:pPr>
            <a:r>
              <a:rPr lang="en-US" baseline="0" dirty="0"/>
              <a:t>This component will not be digested by the animal, thus present in the </a:t>
            </a:r>
            <a:r>
              <a:rPr lang="en-US" baseline="0" dirty="0" err="1"/>
              <a:t>ileal</a:t>
            </a:r>
            <a:r>
              <a:rPr lang="en-US" baseline="0" dirty="0"/>
              <a:t> </a:t>
            </a:r>
            <a:r>
              <a:rPr lang="en-US" baseline="0" dirty="0" err="1"/>
              <a:t>digesa</a:t>
            </a:r>
            <a:r>
              <a:rPr lang="en-US" baseline="0" dirty="0"/>
              <a:t> and </a:t>
            </a:r>
            <a:r>
              <a:rPr lang="en-US" baseline="0" dirty="0" err="1"/>
              <a:t>faeces</a:t>
            </a:r>
            <a:r>
              <a:rPr lang="en-US" baseline="0" dirty="0"/>
              <a:t>.</a:t>
            </a:r>
          </a:p>
        </p:txBody>
      </p:sp>
      <p:sp>
        <p:nvSpPr>
          <p:cNvPr id="4" name="Slide Number Placeholder 3"/>
          <p:cNvSpPr>
            <a:spLocks noGrp="1"/>
          </p:cNvSpPr>
          <p:nvPr>
            <p:ph type="sldNum" sz="quarter" idx="10"/>
          </p:nvPr>
        </p:nvSpPr>
        <p:spPr/>
        <p:txBody>
          <a:bodyPr/>
          <a:lstStyle/>
          <a:p>
            <a:fld id="{0A9EC1FB-13EF-42EF-A461-A142226BD7EB}" type="slidenum">
              <a:rPr lang="sv-SE" smtClean="0"/>
              <a:t>22</a:t>
            </a:fld>
            <a:endParaRPr lang="sv-SE"/>
          </a:p>
        </p:txBody>
      </p:sp>
    </p:spTree>
    <p:extLst>
      <p:ext uri="{BB962C8B-B14F-4D97-AF65-F5344CB8AC3E}">
        <p14:creationId xmlns:p14="http://schemas.microsoft.com/office/powerpoint/2010/main" val="589525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443">
              <a:defRPr/>
            </a:pPr>
            <a:r>
              <a:rPr lang="en-GB" dirty="0" err="1"/>
              <a:t>Ileal</a:t>
            </a:r>
            <a:r>
              <a:rPr lang="en-GB" dirty="0"/>
              <a:t> apparent digestibility and</a:t>
            </a:r>
            <a:r>
              <a:rPr lang="en-GB" baseline="0" dirty="0"/>
              <a:t> the total tract apparent digestibility for the diets were calculated with this equation</a:t>
            </a:r>
          </a:p>
          <a:p>
            <a:pPr defTabSz="937443">
              <a:defRPr/>
            </a:pPr>
            <a:r>
              <a:rPr lang="en-GB" baseline="0" dirty="0"/>
              <a:t>That is: </a:t>
            </a:r>
            <a:r>
              <a:rPr lang="en-US" baseline="0" dirty="0"/>
              <a:t> the ratio of the difference of the ingested and </a:t>
            </a:r>
            <a:r>
              <a:rPr lang="en-US" baseline="0" dirty="0" err="1"/>
              <a:t>ileal</a:t>
            </a:r>
            <a:r>
              <a:rPr lang="en-US" baseline="0" dirty="0"/>
              <a:t>/</a:t>
            </a:r>
            <a:r>
              <a:rPr lang="en-US" baseline="0" dirty="0" err="1"/>
              <a:t>fæcal</a:t>
            </a:r>
            <a:r>
              <a:rPr lang="en-US" baseline="0" dirty="0"/>
              <a:t> P to the ingested P, expressed as a percentage</a:t>
            </a:r>
            <a:endParaRPr lang="en-GB" baseline="0" dirty="0"/>
          </a:p>
          <a:p>
            <a:endParaRPr lang="en-GB" dirty="0"/>
          </a:p>
          <a:p>
            <a:pPr defTabSz="937443">
              <a:defRPr/>
            </a:pPr>
            <a:r>
              <a:rPr lang="en-US" dirty="0"/>
              <a:t>According to the literature, the method to determine the </a:t>
            </a:r>
            <a:r>
              <a:rPr lang="en-US" dirty="0" err="1"/>
              <a:t>ileal</a:t>
            </a:r>
            <a:r>
              <a:rPr lang="en-US" dirty="0"/>
              <a:t> digestibility for chickens, the pre-</a:t>
            </a:r>
            <a:r>
              <a:rPr lang="en-US" dirty="0" err="1"/>
              <a:t>caecally</a:t>
            </a:r>
            <a:r>
              <a:rPr lang="en-US" dirty="0"/>
              <a:t> digestible P should be put in relation to the total P content in the diet</a:t>
            </a:r>
          </a:p>
          <a:p>
            <a:pPr defTabSz="937443">
              <a:defRPr/>
            </a:pPr>
            <a:r>
              <a:rPr lang="en-US" dirty="0"/>
              <a:t>– thus, this was needed to be calculated</a:t>
            </a:r>
          </a:p>
          <a:p>
            <a:pPr defTabSz="937443">
              <a:defRPr/>
            </a:pPr>
            <a:endParaRPr lang="en-US" dirty="0"/>
          </a:p>
          <a:p>
            <a:pPr defTabSz="937443">
              <a:defRPr/>
            </a:pPr>
            <a:r>
              <a:rPr lang="en-US" dirty="0" err="1"/>
              <a:t>pcdP</a:t>
            </a:r>
            <a:r>
              <a:rPr lang="en-US" dirty="0"/>
              <a:t> is the proportion of the dietary total P that is not recovered in terminal ileum</a:t>
            </a:r>
          </a:p>
          <a:p>
            <a:pPr defTabSz="937443">
              <a:defRPr/>
            </a:pPr>
            <a:r>
              <a:rPr lang="en-US" dirty="0"/>
              <a:t>- thus </a:t>
            </a:r>
            <a:r>
              <a:rPr lang="en-US" dirty="0" err="1"/>
              <a:t>pcdP</a:t>
            </a:r>
            <a:r>
              <a:rPr lang="en-US" dirty="0"/>
              <a:t> is the part that is actually available for the chicken to utilize.</a:t>
            </a:r>
          </a:p>
        </p:txBody>
      </p:sp>
      <p:sp>
        <p:nvSpPr>
          <p:cNvPr id="4" name="Slide Number Placeholder 3"/>
          <p:cNvSpPr>
            <a:spLocks noGrp="1"/>
          </p:cNvSpPr>
          <p:nvPr>
            <p:ph type="sldNum" sz="quarter" idx="10"/>
          </p:nvPr>
        </p:nvSpPr>
        <p:spPr/>
        <p:txBody>
          <a:bodyPr/>
          <a:lstStyle/>
          <a:p>
            <a:fld id="{0A9EC1FB-13EF-42EF-A461-A142226BD7EB}" type="slidenum">
              <a:rPr lang="sv-SE" smtClean="0"/>
              <a:t>23</a:t>
            </a:fld>
            <a:endParaRPr lang="sv-SE"/>
          </a:p>
        </p:txBody>
      </p:sp>
    </p:spTree>
    <p:extLst>
      <p:ext uri="{BB962C8B-B14F-4D97-AF65-F5344CB8AC3E}">
        <p14:creationId xmlns:p14="http://schemas.microsoft.com/office/powerpoint/2010/main" val="3858071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443">
              <a:defRPr/>
            </a:pPr>
            <a:r>
              <a:rPr lang="en-US" dirty="0"/>
              <a:t>The statistical models were run with mixed procedure</a:t>
            </a:r>
          </a:p>
          <a:p>
            <a:pPr defTabSz="937443">
              <a:defRPr/>
            </a:pPr>
            <a:endParaRPr lang="en-US" dirty="0"/>
          </a:p>
          <a:p>
            <a:pPr defTabSz="937443">
              <a:defRPr/>
            </a:pPr>
            <a:r>
              <a:rPr lang="en-US" dirty="0"/>
              <a:t>The literature suggest to include regression analysis to the statistical model showing the linearly relationship between the digested P to the total content of P in the diet.</a:t>
            </a:r>
          </a:p>
          <a:p>
            <a:pPr defTabSz="937443">
              <a:defRPr/>
            </a:pPr>
            <a:endParaRPr lang="en-US" dirty="0"/>
          </a:p>
          <a:p>
            <a:pPr defTabSz="937443">
              <a:defRPr/>
            </a:pPr>
            <a:r>
              <a:rPr lang="en-US" dirty="0"/>
              <a:t>This is then used to estimate the </a:t>
            </a:r>
            <a:r>
              <a:rPr lang="en-US" dirty="0" err="1"/>
              <a:t>ileal</a:t>
            </a:r>
            <a:r>
              <a:rPr lang="en-US" dirty="0"/>
              <a:t> apparent digestibility of phosphorus for the P-source tested.</a:t>
            </a:r>
          </a:p>
        </p:txBody>
      </p:sp>
      <p:sp>
        <p:nvSpPr>
          <p:cNvPr id="4" name="Slide Number Placeholder 3"/>
          <p:cNvSpPr>
            <a:spLocks noGrp="1"/>
          </p:cNvSpPr>
          <p:nvPr>
            <p:ph type="sldNum" sz="quarter" idx="10"/>
          </p:nvPr>
        </p:nvSpPr>
        <p:spPr/>
        <p:txBody>
          <a:bodyPr/>
          <a:lstStyle/>
          <a:p>
            <a:fld id="{0A9EC1FB-13EF-42EF-A461-A142226BD7EB}" type="slidenum">
              <a:rPr lang="sv-SE" smtClean="0"/>
              <a:t>24</a:t>
            </a:fld>
            <a:endParaRPr lang="sv-SE"/>
          </a:p>
        </p:txBody>
      </p:sp>
    </p:spTree>
    <p:extLst>
      <p:ext uri="{BB962C8B-B14F-4D97-AF65-F5344CB8AC3E}">
        <p14:creationId xmlns:p14="http://schemas.microsoft.com/office/powerpoint/2010/main" val="2723833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IAD (%) of OM and Ca did not differ between diets whereas the IAD of P and </a:t>
            </a:r>
            <a:r>
              <a:rPr lang="en-US" dirty="0" err="1"/>
              <a:t>PcdP</a:t>
            </a:r>
            <a:r>
              <a:rPr lang="en-US" dirty="0"/>
              <a:t> (g/kg DM) differed between the diets with low and high P inclusion.</a:t>
            </a:r>
          </a:p>
          <a:p>
            <a:pPr defTabSz="937443">
              <a:defRPr/>
            </a:pPr>
            <a:endParaRPr lang="en-US" dirty="0"/>
          </a:p>
          <a:p>
            <a:pPr defTabSz="937443">
              <a:defRPr/>
            </a:pPr>
            <a:r>
              <a:rPr lang="en-US" dirty="0" err="1"/>
              <a:t>PcdP</a:t>
            </a:r>
            <a:r>
              <a:rPr lang="en-US" dirty="0"/>
              <a:t> (Pre-</a:t>
            </a:r>
            <a:r>
              <a:rPr lang="en-US" dirty="0" err="1"/>
              <a:t>caecally</a:t>
            </a:r>
            <a:r>
              <a:rPr lang="en-US" dirty="0"/>
              <a:t> digestible P) is the proportion of dietary total P that is not recovered in the content of the end of ileum. That is the P that is actually available for the chickens.</a:t>
            </a:r>
          </a:p>
        </p:txBody>
      </p:sp>
      <p:sp>
        <p:nvSpPr>
          <p:cNvPr id="4" name="Slide Number Placeholder 3"/>
          <p:cNvSpPr>
            <a:spLocks noGrp="1"/>
          </p:cNvSpPr>
          <p:nvPr>
            <p:ph type="sldNum" sz="quarter" idx="10"/>
          </p:nvPr>
        </p:nvSpPr>
        <p:spPr/>
        <p:txBody>
          <a:bodyPr/>
          <a:lstStyle/>
          <a:p>
            <a:fld id="{0A9EC1FB-13EF-42EF-A461-A142226BD7EB}" type="slidenum">
              <a:rPr lang="sv-SE" smtClean="0"/>
              <a:t>25</a:t>
            </a:fld>
            <a:endParaRPr lang="sv-SE"/>
          </a:p>
        </p:txBody>
      </p:sp>
    </p:spTree>
    <p:extLst>
      <p:ext uri="{BB962C8B-B14F-4D97-AF65-F5344CB8AC3E}">
        <p14:creationId xmlns:p14="http://schemas.microsoft.com/office/powerpoint/2010/main" val="3362816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443">
              <a:defRPr/>
            </a:pPr>
            <a:r>
              <a:rPr lang="en-US" dirty="0"/>
              <a:t>Illustrated in this figure, showing the linearly relationship between the </a:t>
            </a:r>
            <a:r>
              <a:rPr lang="en-US" dirty="0" err="1"/>
              <a:t>pcdP</a:t>
            </a:r>
            <a:r>
              <a:rPr lang="en-US" dirty="0"/>
              <a:t> (g/kg diet) and the total P content in the diet.</a:t>
            </a:r>
          </a:p>
          <a:p>
            <a:pPr rtl="0" fontAlgn="base"/>
            <a:endParaRPr lang="en-US" dirty="0"/>
          </a:p>
          <a:p>
            <a:pPr rtl="0" fontAlgn="base"/>
            <a:r>
              <a:rPr lang="en-US" dirty="0"/>
              <a:t>It is expected to be more digested P (pre-</a:t>
            </a:r>
            <a:r>
              <a:rPr lang="en-US" dirty="0" err="1"/>
              <a:t>caecally</a:t>
            </a:r>
            <a:r>
              <a:rPr lang="en-US" dirty="0"/>
              <a:t>) with higher level of total P in diet.</a:t>
            </a:r>
          </a:p>
          <a:p>
            <a:pPr rtl="0" fontAlgn="base"/>
            <a:endParaRPr lang="en-US" dirty="0"/>
          </a:p>
          <a:p>
            <a:pPr defTabSz="937443">
              <a:defRPr/>
            </a:pPr>
            <a:r>
              <a:rPr lang="en-US" dirty="0"/>
              <a:t>And from this relationship the </a:t>
            </a:r>
            <a:r>
              <a:rPr lang="en-US" dirty="0" err="1"/>
              <a:t>ileal</a:t>
            </a:r>
            <a:r>
              <a:rPr lang="en-US" dirty="0"/>
              <a:t> apparent digestibility from P (from the two sources MCP and PCP – was estimated to be 75.1% (MCP) and 58.4% (PCP).</a:t>
            </a:r>
            <a:endParaRPr lang="en-GB" dirty="0"/>
          </a:p>
          <a:p>
            <a:endParaRPr lang="en-GB" dirty="0"/>
          </a:p>
        </p:txBody>
      </p:sp>
      <p:sp>
        <p:nvSpPr>
          <p:cNvPr id="4" name="Slide Number Placeholder 3"/>
          <p:cNvSpPr>
            <a:spLocks noGrp="1"/>
          </p:cNvSpPr>
          <p:nvPr>
            <p:ph type="sldNum" sz="quarter" idx="10"/>
          </p:nvPr>
        </p:nvSpPr>
        <p:spPr/>
        <p:txBody>
          <a:bodyPr/>
          <a:lstStyle/>
          <a:p>
            <a:fld id="{0A9EC1FB-13EF-42EF-A461-A142226BD7EB}" type="slidenum">
              <a:rPr lang="sv-SE" smtClean="0"/>
              <a:t>26</a:t>
            </a:fld>
            <a:endParaRPr lang="sv-SE"/>
          </a:p>
        </p:txBody>
      </p:sp>
    </p:spTree>
    <p:extLst>
      <p:ext uri="{BB962C8B-B14F-4D97-AF65-F5344CB8AC3E}">
        <p14:creationId xmlns:p14="http://schemas.microsoft.com/office/powerpoint/2010/main" val="791692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A9EC1FB-13EF-42EF-A461-A142226BD7EB}" type="slidenum">
              <a:rPr lang="sv-SE" smtClean="0"/>
              <a:t>27</a:t>
            </a:fld>
            <a:endParaRPr lang="sv-SE"/>
          </a:p>
        </p:txBody>
      </p:sp>
    </p:spTree>
    <p:extLst>
      <p:ext uri="{BB962C8B-B14F-4D97-AF65-F5344CB8AC3E}">
        <p14:creationId xmlns:p14="http://schemas.microsoft.com/office/powerpoint/2010/main" val="3258064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9EC1FB-13EF-42EF-A461-A142226BD7EB}" type="slidenum">
              <a:rPr lang="sv-SE" smtClean="0"/>
              <a:t>28</a:t>
            </a:fld>
            <a:endParaRPr lang="sv-SE"/>
          </a:p>
        </p:txBody>
      </p:sp>
    </p:spTree>
    <p:extLst>
      <p:ext uri="{BB962C8B-B14F-4D97-AF65-F5344CB8AC3E}">
        <p14:creationId xmlns:p14="http://schemas.microsoft.com/office/powerpoint/2010/main" val="4206522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6" name="Rubrik 8">
            <a:extLst>
              <a:ext uri="{FF2B5EF4-FFF2-40B4-BE49-F238E27FC236}">
                <a16:creationId xmlns:a16="http://schemas.microsoft.com/office/drawing/2014/main" id="{3410B7D1-B16E-5E4F-8CC5-14C5829E9362}"/>
              </a:ext>
            </a:extLst>
          </p:cNvPr>
          <p:cNvSpPr>
            <a:spLocks noGrp="1"/>
          </p:cNvSpPr>
          <p:nvPr>
            <p:ph type="title" hasCustomPrompt="1"/>
          </p:nvPr>
        </p:nvSpPr>
        <p:spPr>
          <a:xfrm>
            <a:off x="624417" y="2439275"/>
            <a:ext cx="10943168" cy="984779"/>
          </a:xfrm>
        </p:spPr>
        <p:txBody>
          <a:bodyPr/>
          <a:lstStyle>
            <a:lvl1pPr algn="ctr">
              <a:lnSpc>
                <a:spcPct val="90000"/>
              </a:lnSpc>
              <a:defRPr cap="all" baseline="0">
                <a:latin typeface="+mj-lt"/>
              </a:defRPr>
            </a:lvl1pPr>
          </a:lstStyle>
          <a:p>
            <a:r>
              <a:rPr lang="en-GB" noProof="0"/>
              <a:t>Headline,</a:t>
            </a:r>
            <a:br>
              <a:rPr lang="en-GB" noProof="0"/>
            </a:br>
            <a:r>
              <a:rPr lang="en-GB" noProof="0"/>
              <a:t> open up for using two rows</a:t>
            </a:r>
          </a:p>
        </p:txBody>
      </p:sp>
      <p:sp>
        <p:nvSpPr>
          <p:cNvPr id="10" name="Platshållare för text 9">
            <a:extLst>
              <a:ext uri="{FF2B5EF4-FFF2-40B4-BE49-F238E27FC236}">
                <a16:creationId xmlns:a16="http://schemas.microsoft.com/office/drawing/2014/main" id="{DDEFB76A-8CB3-0C4C-828B-5C3435B94036}"/>
              </a:ext>
            </a:extLst>
          </p:cNvPr>
          <p:cNvSpPr>
            <a:spLocks noGrp="1"/>
          </p:cNvSpPr>
          <p:nvPr>
            <p:ph type="body" sz="quarter" idx="12" hasCustomPrompt="1"/>
          </p:nvPr>
        </p:nvSpPr>
        <p:spPr>
          <a:xfrm>
            <a:off x="624417" y="3582170"/>
            <a:ext cx="10943168" cy="918633"/>
          </a:xfrm>
          <a:prstGeom prst="rect">
            <a:avLst/>
          </a:prstGeom>
        </p:spPr>
        <p:txBody>
          <a:bodyPr/>
          <a:lstStyle>
            <a:lvl1pPr marL="0" indent="0" algn="ctr">
              <a:buNone/>
              <a:defRPr b="1">
                <a:latin typeface="+mj-lt"/>
              </a:defRPr>
            </a:lvl1pPr>
          </a:lstStyle>
          <a:p>
            <a:r>
              <a:rPr lang="en-GB" noProof="0"/>
              <a:t>Subhead (optional)</a:t>
            </a:r>
          </a:p>
        </p:txBody>
      </p:sp>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1520606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4" name="Rubrik 8">
            <a:extLst>
              <a:ext uri="{FF2B5EF4-FFF2-40B4-BE49-F238E27FC236}">
                <a16:creationId xmlns:a16="http://schemas.microsoft.com/office/drawing/2014/main" id="{CF47E2B6-9989-BE47-A3C2-875EAEAA7B37}"/>
              </a:ext>
            </a:extLst>
          </p:cNvPr>
          <p:cNvSpPr>
            <a:spLocks noGrp="1"/>
          </p:cNvSpPr>
          <p:nvPr>
            <p:ph type="title" hasCustomPrompt="1"/>
          </p:nvPr>
        </p:nvSpPr>
        <p:spPr>
          <a:xfrm>
            <a:off x="609600" y="2439275"/>
            <a:ext cx="10972800" cy="984779"/>
          </a:xfrm>
        </p:spPr>
        <p:txBody>
          <a:bodyPr/>
          <a:lstStyle>
            <a:lvl1pPr algn="l">
              <a:lnSpc>
                <a:spcPct val="90000"/>
              </a:lnSpc>
              <a:defRPr cap="all" baseline="0"/>
            </a:lvl1pPr>
          </a:lstStyle>
          <a:p>
            <a:r>
              <a:rPr lang="en-GB" noProof="0"/>
              <a:t>Headline,</a:t>
            </a:r>
            <a:br>
              <a:rPr lang="en-GB" noProof="0"/>
            </a:br>
            <a:r>
              <a:rPr lang="en-GB" noProof="0"/>
              <a:t> open up for using two rows</a:t>
            </a:r>
          </a:p>
        </p:txBody>
      </p:sp>
      <p:sp>
        <p:nvSpPr>
          <p:cNvPr id="5" name="Platshållare för text 9">
            <a:extLst>
              <a:ext uri="{FF2B5EF4-FFF2-40B4-BE49-F238E27FC236}">
                <a16:creationId xmlns:a16="http://schemas.microsoft.com/office/drawing/2014/main" id="{00A18738-2E45-6D47-87D5-A5A3E81C7592}"/>
              </a:ext>
            </a:extLst>
          </p:cNvPr>
          <p:cNvSpPr>
            <a:spLocks noGrp="1"/>
          </p:cNvSpPr>
          <p:nvPr>
            <p:ph type="body" sz="quarter" idx="12" hasCustomPrompt="1"/>
          </p:nvPr>
        </p:nvSpPr>
        <p:spPr>
          <a:xfrm>
            <a:off x="609600" y="3582170"/>
            <a:ext cx="10972800" cy="918633"/>
          </a:xfrm>
          <a:prstGeom prst="rect">
            <a:avLst/>
          </a:prstGeom>
        </p:spPr>
        <p:txBody>
          <a:bodyPr/>
          <a:lstStyle>
            <a:lvl1pPr marL="0" indent="0" algn="l">
              <a:buNone/>
              <a:defRPr b="1"/>
            </a:lvl1pPr>
          </a:lstStyle>
          <a:p>
            <a:r>
              <a:rPr lang="en-GB" noProof="0"/>
              <a:t>Subhead (optional)</a:t>
            </a:r>
          </a:p>
        </p:txBody>
      </p:sp>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pic>
        <p:nvPicPr>
          <p:cNvPr id="6" name="Bildobjekt 5">
            <a:extLst>
              <a:ext uri="{FF2B5EF4-FFF2-40B4-BE49-F238E27FC236}">
                <a16:creationId xmlns:a16="http://schemas.microsoft.com/office/drawing/2014/main" id="{2709658F-A382-6045-9146-47330066BF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8448"/>
          <a:stretch/>
        </p:blipFill>
        <p:spPr>
          <a:xfrm>
            <a:off x="8943954" y="566023"/>
            <a:ext cx="3248046" cy="4932747"/>
          </a:xfrm>
          <a:prstGeom prst="rect">
            <a:avLst/>
          </a:prstGeom>
        </p:spPr>
      </p:pic>
    </p:spTree>
    <p:extLst>
      <p:ext uri="{BB962C8B-B14F-4D97-AF65-F5344CB8AC3E}">
        <p14:creationId xmlns:p14="http://schemas.microsoft.com/office/powerpoint/2010/main" val="101523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3" name="Platshållare för bild 2"/>
          <p:cNvSpPr>
            <a:spLocks noGrp="1"/>
          </p:cNvSpPr>
          <p:nvPr>
            <p:ph type="pic" sz="quarter" idx="11" hasCustomPrompt="1"/>
          </p:nvPr>
        </p:nvSpPr>
        <p:spPr>
          <a:xfrm>
            <a:off x="0" y="0"/>
            <a:ext cx="12192000" cy="6321425"/>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7" name="Rubrik 8"/>
          <p:cNvSpPr>
            <a:spLocks noGrp="1"/>
          </p:cNvSpPr>
          <p:nvPr>
            <p:ph type="title"/>
          </p:nvPr>
        </p:nvSpPr>
        <p:spPr>
          <a:xfrm>
            <a:off x="624417" y="4611475"/>
            <a:ext cx="10957983" cy="984779"/>
          </a:xfrm>
        </p:spPr>
        <p:txBody>
          <a:bodyPr/>
          <a:lstStyle>
            <a:lvl1pPr>
              <a:lnSpc>
                <a:spcPct val="90000"/>
              </a:lnSpc>
              <a:defRPr cap="all" baseline="0">
                <a:solidFill>
                  <a:schemeClr val="accent1"/>
                </a:solidFill>
              </a:defRPr>
            </a:lvl1pPr>
          </a:lstStyle>
          <a:p>
            <a:r>
              <a:rPr lang="sv-SE"/>
              <a:t>Klicka här för att ändra mall för rubrikformat</a:t>
            </a:r>
            <a:endParaRPr lang="en-GB"/>
          </a:p>
        </p:txBody>
      </p:sp>
      <p:cxnSp>
        <p:nvCxnSpPr>
          <p:cNvPr id="4" name="Rak 3">
            <a:extLst>
              <a:ext uri="{FF2B5EF4-FFF2-40B4-BE49-F238E27FC236}">
                <a16:creationId xmlns:a16="http://schemas.microsoft.com/office/drawing/2014/main" id="{BC966953-38CC-D54C-A7AD-9E93DBD7B314}"/>
              </a:ext>
            </a:extLst>
          </p:cNvPr>
          <p:cNvCxnSpPr>
            <a:cxnSpLocks/>
          </p:cNvCxnSpPr>
          <p:nvPr userDrawn="1"/>
        </p:nvCxnSpPr>
        <p:spPr>
          <a:xfrm>
            <a:off x="642774" y="5654951"/>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 name="Platshållare för text 9">
            <a:extLst>
              <a:ext uri="{FF2B5EF4-FFF2-40B4-BE49-F238E27FC236}">
                <a16:creationId xmlns:a16="http://schemas.microsoft.com/office/drawing/2014/main" id="{3F4D779B-DA55-D548-B344-E593A8D0C16F}"/>
              </a:ext>
            </a:extLst>
          </p:cNvPr>
          <p:cNvSpPr>
            <a:spLocks noGrp="1"/>
          </p:cNvSpPr>
          <p:nvPr>
            <p:ph type="body" sz="quarter" idx="12" hasCustomPrompt="1"/>
          </p:nvPr>
        </p:nvSpPr>
        <p:spPr>
          <a:xfrm>
            <a:off x="624417" y="5850683"/>
            <a:ext cx="10957983" cy="365240"/>
          </a:xfrm>
          <a:prstGeom prst="rect">
            <a:avLst/>
          </a:prstGeom>
        </p:spPr>
        <p:txBody>
          <a:bodyPr/>
          <a:lstStyle>
            <a:lvl1pPr marL="0" indent="0" algn="l">
              <a:spcBef>
                <a:spcPts val="0"/>
              </a:spcBef>
              <a:buNone/>
              <a:defRPr b="0"/>
            </a:lvl1pPr>
          </a:lstStyle>
          <a:p>
            <a:r>
              <a:rPr lang="en-GB"/>
              <a:t>Subhead (optional)</a:t>
            </a:r>
          </a:p>
        </p:txBody>
      </p:sp>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2421051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sp>
        <p:nvSpPr>
          <p:cNvPr id="3" name="Platshållare för bild 2"/>
          <p:cNvSpPr>
            <a:spLocks noGrp="1"/>
          </p:cNvSpPr>
          <p:nvPr>
            <p:ph type="pic" sz="quarter" idx="11" hasCustomPrompt="1"/>
          </p:nvPr>
        </p:nvSpPr>
        <p:spPr>
          <a:xfrm>
            <a:off x="0" y="0"/>
            <a:ext cx="12192000" cy="6321425"/>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7" name="Rubrik 8"/>
          <p:cNvSpPr>
            <a:spLocks noGrp="1"/>
          </p:cNvSpPr>
          <p:nvPr>
            <p:ph type="title"/>
          </p:nvPr>
        </p:nvSpPr>
        <p:spPr>
          <a:xfrm>
            <a:off x="624417" y="4611475"/>
            <a:ext cx="10957983" cy="984779"/>
          </a:xfrm>
        </p:spPr>
        <p:txBody>
          <a:bodyPr/>
          <a:lstStyle>
            <a:lvl1pPr>
              <a:lnSpc>
                <a:spcPct val="90000"/>
              </a:lnSpc>
              <a:defRPr cap="all" baseline="0">
                <a:solidFill>
                  <a:schemeClr val="bg1"/>
                </a:solidFill>
              </a:defRPr>
            </a:lvl1pPr>
          </a:lstStyle>
          <a:p>
            <a:r>
              <a:rPr lang="sv-SE"/>
              <a:t>Klicka här för att ändra mall för rubrikformat</a:t>
            </a:r>
            <a:endParaRPr lang="en-GB"/>
          </a:p>
        </p:txBody>
      </p:sp>
      <p:cxnSp>
        <p:nvCxnSpPr>
          <p:cNvPr id="4" name="Rak 3">
            <a:extLst>
              <a:ext uri="{FF2B5EF4-FFF2-40B4-BE49-F238E27FC236}">
                <a16:creationId xmlns:a16="http://schemas.microsoft.com/office/drawing/2014/main" id="{BC966953-38CC-D54C-A7AD-9E93DBD7B314}"/>
              </a:ext>
            </a:extLst>
          </p:cNvPr>
          <p:cNvCxnSpPr>
            <a:cxnSpLocks/>
          </p:cNvCxnSpPr>
          <p:nvPr userDrawn="1"/>
        </p:nvCxnSpPr>
        <p:spPr>
          <a:xfrm>
            <a:off x="642774" y="5654951"/>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 name="Platshållare för text 9">
            <a:extLst>
              <a:ext uri="{FF2B5EF4-FFF2-40B4-BE49-F238E27FC236}">
                <a16:creationId xmlns:a16="http://schemas.microsoft.com/office/drawing/2014/main" id="{3F4D779B-DA55-D548-B344-E593A8D0C16F}"/>
              </a:ext>
            </a:extLst>
          </p:cNvPr>
          <p:cNvSpPr>
            <a:spLocks noGrp="1"/>
          </p:cNvSpPr>
          <p:nvPr>
            <p:ph type="body" sz="quarter" idx="12" hasCustomPrompt="1"/>
          </p:nvPr>
        </p:nvSpPr>
        <p:spPr>
          <a:xfrm>
            <a:off x="624417" y="5850683"/>
            <a:ext cx="10957983" cy="365240"/>
          </a:xfrm>
          <a:prstGeom prst="rect">
            <a:avLst/>
          </a:prstGeom>
        </p:spPr>
        <p:txBody>
          <a:bodyPr/>
          <a:lstStyle>
            <a:lvl1pPr marL="0" indent="0" algn="l">
              <a:spcBef>
                <a:spcPts val="0"/>
              </a:spcBef>
              <a:buNone/>
              <a:defRPr b="0">
                <a:solidFill>
                  <a:schemeClr val="bg1"/>
                </a:solidFill>
              </a:defRPr>
            </a:lvl1pPr>
          </a:lstStyle>
          <a:p>
            <a:r>
              <a:rPr lang="en-GB"/>
              <a:t>Subhead (optional)</a:t>
            </a:r>
          </a:p>
        </p:txBody>
      </p:sp>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718427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1">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2697ADB-18EB-B146-AD00-5FD986E92F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7824"/>
          <a:stretch/>
        </p:blipFill>
        <p:spPr>
          <a:xfrm>
            <a:off x="0" y="0"/>
            <a:ext cx="12192000" cy="6321425"/>
          </a:xfrm>
          <a:prstGeom prst="rect">
            <a:avLst/>
          </a:prstGeom>
        </p:spPr>
      </p:pic>
      <p:sp>
        <p:nvSpPr>
          <p:cNvPr id="6" name="Rubrik 8">
            <a:extLst>
              <a:ext uri="{FF2B5EF4-FFF2-40B4-BE49-F238E27FC236}">
                <a16:creationId xmlns:a16="http://schemas.microsoft.com/office/drawing/2014/main" id="{643D5581-34A2-7E46-937E-60A3F37E0178}"/>
              </a:ext>
            </a:extLst>
          </p:cNvPr>
          <p:cNvSpPr>
            <a:spLocks noGrp="1"/>
          </p:cNvSpPr>
          <p:nvPr>
            <p:ph type="title"/>
          </p:nvPr>
        </p:nvSpPr>
        <p:spPr>
          <a:xfrm>
            <a:off x="624417" y="4611475"/>
            <a:ext cx="10943168" cy="984779"/>
          </a:xfrm>
        </p:spPr>
        <p:txBody>
          <a:bodyPr/>
          <a:lstStyle>
            <a:lvl1pPr>
              <a:lnSpc>
                <a:spcPct val="90000"/>
              </a:lnSpc>
              <a:defRPr cap="all" baseline="0">
                <a:solidFill>
                  <a:schemeClr val="bg1"/>
                </a:solidFill>
              </a:defRPr>
            </a:lvl1pPr>
          </a:lstStyle>
          <a:p>
            <a:r>
              <a:rPr lang="sv-SE"/>
              <a:t>Klicka här för att ändra mall för rubrikformat</a:t>
            </a:r>
            <a:endParaRPr lang="en-GB"/>
          </a:p>
        </p:txBody>
      </p:sp>
      <p:cxnSp>
        <p:nvCxnSpPr>
          <p:cNvPr id="9" name="Rak 8">
            <a:extLst>
              <a:ext uri="{FF2B5EF4-FFF2-40B4-BE49-F238E27FC236}">
                <a16:creationId xmlns:a16="http://schemas.microsoft.com/office/drawing/2014/main" id="{22076F89-47F8-F64B-A008-AF26B8408019}"/>
              </a:ext>
            </a:extLst>
          </p:cNvPr>
          <p:cNvCxnSpPr>
            <a:cxnSpLocks/>
          </p:cNvCxnSpPr>
          <p:nvPr userDrawn="1"/>
        </p:nvCxnSpPr>
        <p:spPr>
          <a:xfrm>
            <a:off x="642774" y="5654951"/>
            <a:ext cx="525748"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Platshållare för text 9">
            <a:extLst>
              <a:ext uri="{FF2B5EF4-FFF2-40B4-BE49-F238E27FC236}">
                <a16:creationId xmlns:a16="http://schemas.microsoft.com/office/drawing/2014/main" id="{4BFD0715-6AE8-034A-81F2-CFBBF5994C7E}"/>
              </a:ext>
            </a:extLst>
          </p:cNvPr>
          <p:cNvSpPr>
            <a:spLocks noGrp="1"/>
          </p:cNvSpPr>
          <p:nvPr>
            <p:ph type="body" sz="quarter" idx="12" hasCustomPrompt="1"/>
          </p:nvPr>
        </p:nvSpPr>
        <p:spPr>
          <a:xfrm>
            <a:off x="624417" y="5850683"/>
            <a:ext cx="10943168" cy="365240"/>
          </a:xfrm>
          <a:prstGeom prst="rect">
            <a:avLst/>
          </a:prstGeom>
        </p:spPr>
        <p:txBody>
          <a:bodyPr/>
          <a:lstStyle>
            <a:lvl1pPr marL="0" indent="0" algn="l">
              <a:buNone/>
              <a:defRPr b="0">
                <a:solidFill>
                  <a:schemeClr val="bg1"/>
                </a:solidFill>
              </a:defRPr>
            </a:lvl1pPr>
          </a:lstStyle>
          <a:p>
            <a:r>
              <a:rPr lang="en-GB"/>
              <a:t>Subhead (optional)</a:t>
            </a:r>
          </a:p>
        </p:txBody>
      </p:sp>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3291436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2697ADB-18EB-B146-AD00-5FD986E92F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7824"/>
          <a:stretch/>
        </p:blipFill>
        <p:spPr>
          <a:xfrm>
            <a:off x="0" y="0"/>
            <a:ext cx="12192000" cy="6321425"/>
          </a:xfrm>
          <a:prstGeom prst="rect">
            <a:avLst/>
          </a:prstGeom>
        </p:spPr>
      </p:pic>
      <p:sp>
        <p:nvSpPr>
          <p:cNvPr id="7" name="Rubrik 8"/>
          <p:cNvSpPr>
            <a:spLocks noGrp="1"/>
          </p:cNvSpPr>
          <p:nvPr>
            <p:ph type="title"/>
          </p:nvPr>
        </p:nvSpPr>
        <p:spPr>
          <a:xfrm>
            <a:off x="624418" y="4611475"/>
            <a:ext cx="10943167" cy="984779"/>
          </a:xfrm>
        </p:spPr>
        <p:txBody>
          <a:bodyPr/>
          <a:lstStyle>
            <a:lvl1pPr marL="0" indent="0">
              <a:lnSpc>
                <a:spcPct val="90000"/>
              </a:lnSpc>
              <a:buFont typeface="Arial" panose="020B0604020202020204" pitchFamily="34" charset="0"/>
              <a:buNone/>
              <a:defRPr cap="all" baseline="0">
                <a:solidFill>
                  <a:schemeClr val="bg1"/>
                </a:solidFill>
              </a:defRPr>
            </a:lvl1pPr>
          </a:lstStyle>
          <a:p>
            <a:r>
              <a:rPr lang="sv-SE"/>
              <a:t>Klicka här för att ändra mall för rubrikformat</a:t>
            </a:r>
            <a:endParaRPr lang="en-GB"/>
          </a:p>
        </p:txBody>
      </p:sp>
      <p:cxnSp>
        <p:nvCxnSpPr>
          <p:cNvPr id="4" name="Rak 3">
            <a:extLst>
              <a:ext uri="{FF2B5EF4-FFF2-40B4-BE49-F238E27FC236}">
                <a16:creationId xmlns:a16="http://schemas.microsoft.com/office/drawing/2014/main" id="{BC966953-38CC-D54C-A7AD-9E93DBD7B314}"/>
              </a:ext>
            </a:extLst>
          </p:cNvPr>
          <p:cNvCxnSpPr>
            <a:cxnSpLocks/>
          </p:cNvCxnSpPr>
          <p:nvPr userDrawn="1"/>
        </p:nvCxnSpPr>
        <p:spPr>
          <a:xfrm>
            <a:off x="642774" y="5654951"/>
            <a:ext cx="525748"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Platshållare för text 9">
            <a:extLst>
              <a:ext uri="{FF2B5EF4-FFF2-40B4-BE49-F238E27FC236}">
                <a16:creationId xmlns:a16="http://schemas.microsoft.com/office/drawing/2014/main" id="{AB1E355C-FA3D-864A-AC93-8D75B045E1FC}"/>
              </a:ext>
            </a:extLst>
          </p:cNvPr>
          <p:cNvSpPr>
            <a:spLocks noGrp="1"/>
          </p:cNvSpPr>
          <p:nvPr>
            <p:ph type="body" sz="quarter" idx="12" hasCustomPrompt="1"/>
          </p:nvPr>
        </p:nvSpPr>
        <p:spPr>
          <a:xfrm>
            <a:off x="624418" y="5850683"/>
            <a:ext cx="10943167" cy="365240"/>
          </a:xfrm>
          <a:prstGeom prst="rect">
            <a:avLst/>
          </a:prstGeom>
        </p:spPr>
        <p:txBody>
          <a:bodyPr/>
          <a:lstStyle>
            <a:lvl1pPr marL="0" indent="0" algn="l">
              <a:buNone/>
              <a:defRPr b="0" i="0">
                <a:solidFill>
                  <a:schemeClr val="bg1"/>
                </a:solidFill>
              </a:defRPr>
            </a:lvl1pPr>
          </a:lstStyle>
          <a:p>
            <a:r>
              <a:rPr lang="en-GB"/>
              <a:t>Subhead (optional)</a:t>
            </a:r>
          </a:p>
        </p:txBody>
      </p:sp>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147782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3">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2697ADB-18EB-B146-AD00-5FD986E92F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7824"/>
          <a:stretch/>
        </p:blipFill>
        <p:spPr>
          <a:xfrm>
            <a:off x="0" y="0"/>
            <a:ext cx="12192000" cy="6321425"/>
          </a:xfrm>
          <a:prstGeom prst="rect">
            <a:avLst/>
          </a:prstGeom>
        </p:spPr>
      </p:pic>
      <p:sp>
        <p:nvSpPr>
          <p:cNvPr id="6" name="Rubrik 8">
            <a:extLst>
              <a:ext uri="{FF2B5EF4-FFF2-40B4-BE49-F238E27FC236}">
                <a16:creationId xmlns:a16="http://schemas.microsoft.com/office/drawing/2014/main" id="{5BB6ED48-593C-2C4D-8A05-734A32D9FDB3}"/>
              </a:ext>
            </a:extLst>
          </p:cNvPr>
          <p:cNvSpPr>
            <a:spLocks noGrp="1"/>
          </p:cNvSpPr>
          <p:nvPr>
            <p:ph type="title"/>
          </p:nvPr>
        </p:nvSpPr>
        <p:spPr>
          <a:xfrm>
            <a:off x="624417" y="4611475"/>
            <a:ext cx="10943168" cy="984779"/>
          </a:xfrm>
        </p:spPr>
        <p:txBody>
          <a:bodyPr/>
          <a:lstStyle>
            <a:lvl1pPr>
              <a:lnSpc>
                <a:spcPct val="90000"/>
              </a:lnSpc>
              <a:defRPr cap="all" baseline="0">
                <a:solidFill>
                  <a:schemeClr val="bg1"/>
                </a:solidFill>
              </a:defRPr>
            </a:lvl1pPr>
          </a:lstStyle>
          <a:p>
            <a:r>
              <a:rPr lang="sv-SE"/>
              <a:t>Klicka här för att ändra mall för rubrikformat</a:t>
            </a:r>
            <a:endParaRPr lang="en-GB"/>
          </a:p>
        </p:txBody>
      </p:sp>
      <p:cxnSp>
        <p:nvCxnSpPr>
          <p:cNvPr id="9" name="Rak 8">
            <a:extLst>
              <a:ext uri="{FF2B5EF4-FFF2-40B4-BE49-F238E27FC236}">
                <a16:creationId xmlns:a16="http://schemas.microsoft.com/office/drawing/2014/main" id="{EF751D1D-788E-8040-BDFC-A12ACEAF7B97}"/>
              </a:ext>
            </a:extLst>
          </p:cNvPr>
          <p:cNvCxnSpPr>
            <a:cxnSpLocks/>
          </p:cNvCxnSpPr>
          <p:nvPr userDrawn="1"/>
        </p:nvCxnSpPr>
        <p:spPr>
          <a:xfrm>
            <a:off x="642774" y="5654951"/>
            <a:ext cx="525748"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Platshållare för text 9">
            <a:extLst>
              <a:ext uri="{FF2B5EF4-FFF2-40B4-BE49-F238E27FC236}">
                <a16:creationId xmlns:a16="http://schemas.microsoft.com/office/drawing/2014/main" id="{7EEE8E95-1732-B741-AE5F-1434B813947D}"/>
              </a:ext>
            </a:extLst>
          </p:cNvPr>
          <p:cNvSpPr>
            <a:spLocks noGrp="1"/>
          </p:cNvSpPr>
          <p:nvPr>
            <p:ph type="body" sz="quarter" idx="12" hasCustomPrompt="1"/>
          </p:nvPr>
        </p:nvSpPr>
        <p:spPr>
          <a:xfrm>
            <a:off x="624417" y="5850683"/>
            <a:ext cx="10943168" cy="365240"/>
          </a:xfrm>
          <a:prstGeom prst="rect">
            <a:avLst/>
          </a:prstGeom>
        </p:spPr>
        <p:txBody>
          <a:bodyPr/>
          <a:lstStyle>
            <a:lvl1pPr marL="0" indent="0" algn="l">
              <a:buNone/>
              <a:defRPr b="0">
                <a:solidFill>
                  <a:schemeClr val="bg1"/>
                </a:solidFill>
              </a:defRPr>
            </a:lvl1pPr>
          </a:lstStyle>
          <a:p>
            <a:r>
              <a:rPr lang="en-GB"/>
              <a:t>Subhead (optional)</a:t>
            </a:r>
          </a:p>
        </p:txBody>
      </p:sp>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3828758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cxnSp>
        <p:nvCxnSpPr>
          <p:cNvPr id="5" name="Rak 4"/>
          <p:cNvCxnSpPr>
            <a:cxnSpLocks/>
          </p:cNvCxnSpPr>
          <p:nvPr userDrawn="1"/>
        </p:nvCxnSpPr>
        <p:spPr>
          <a:xfrm>
            <a:off x="627102"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GB"/>
              <a:t>Click to add title</a:t>
            </a:r>
          </a:p>
        </p:txBody>
      </p:sp>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
        <p:nvSpPr>
          <p:cNvPr id="6" name="Content Placeholder 5"/>
          <p:cNvSpPr>
            <a:spLocks noGrp="1"/>
          </p:cNvSpPr>
          <p:nvPr>
            <p:ph sz="quarter" idx="12" hasCustomPrompt="1"/>
          </p:nvPr>
        </p:nvSpPr>
        <p:spPr/>
        <p:txBody>
          <a:bodyPr/>
          <a:lstStyle>
            <a:lvl1pPr>
              <a:buClr>
                <a:schemeClr val="accent1"/>
              </a:buClr>
              <a:defRPr/>
            </a:lvl1pPr>
            <a:lvl2pPr>
              <a:buClr>
                <a:schemeClr val="accent1"/>
              </a:buClr>
              <a:defRPr sz="1600"/>
            </a:lvl2pPr>
            <a:lvl3pPr>
              <a:buClr>
                <a:schemeClr val="accent1"/>
              </a:buClr>
              <a:defRPr sz="1400"/>
            </a:lvl3pPr>
            <a:lvl4pPr>
              <a:buClr>
                <a:schemeClr val="accent1"/>
              </a:buClr>
              <a:defRPr sz="1400"/>
            </a:lvl4pPr>
            <a:lvl5pPr>
              <a:buClr>
                <a:schemeClr val="accent1"/>
              </a:buClr>
              <a:defRPr sz="1400"/>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91302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cxnSp>
        <p:nvCxnSpPr>
          <p:cNvPr id="5" name="Rak 4"/>
          <p:cNvCxnSpPr>
            <a:cxnSpLocks/>
          </p:cNvCxnSpPr>
          <p:nvPr userDrawn="1"/>
        </p:nvCxnSpPr>
        <p:spPr>
          <a:xfrm>
            <a:off x="627102"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GB"/>
              <a:t>Click to add title</a:t>
            </a:r>
          </a:p>
        </p:txBody>
      </p:sp>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
        <p:nvSpPr>
          <p:cNvPr id="6" name="Content Placeholder 5"/>
          <p:cNvSpPr>
            <a:spLocks noGrp="1"/>
          </p:cNvSpPr>
          <p:nvPr>
            <p:ph sz="quarter" idx="12" hasCustomPrompt="1"/>
          </p:nvPr>
        </p:nvSpPr>
        <p:spPr>
          <a:xfrm>
            <a:off x="624419" y="1604434"/>
            <a:ext cx="5232000"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7" name="Content Placeholder 5"/>
          <p:cNvSpPr>
            <a:spLocks noGrp="1"/>
          </p:cNvSpPr>
          <p:nvPr>
            <p:ph sz="quarter" idx="13" hasCustomPrompt="1"/>
          </p:nvPr>
        </p:nvSpPr>
        <p:spPr>
          <a:xfrm>
            <a:off x="6335585" y="1604434"/>
            <a:ext cx="5232000"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03330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cxnSp>
        <p:nvCxnSpPr>
          <p:cNvPr id="5" name="Rak 4"/>
          <p:cNvCxnSpPr>
            <a:cxnSpLocks/>
          </p:cNvCxnSpPr>
          <p:nvPr userDrawn="1"/>
        </p:nvCxnSpPr>
        <p:spPr>
          <a:xfrm>
            <a:off x="627102"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GB"/>
              <a:t>Click to add title</a:t>
            </a:r>
          </a:p>
        </p:txBody>
      </p:sp>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
        <p:nvSpPr>
          <p:cNvPr id="6" name="Content Placeholder 5"/>
          <p:cNvSpPr>
            <a:spLocks noGrp="1"/>
          </p:cNvSpPr>
          <p:nvPr>
            <p:ph sz="quarter" idx="12" hasCustomPrompt="1"/>
          </p:nvPr>
        </p:nvSpPr>
        <p:spPr>
          <a:xfrm>
            <a:off x="624419" y="1604434"/>
            <a:ext cx="3504000"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5"/>
          <p:cNvSpPr>
            <a:spLocks noGrp="1"/>
          </p:cNvSpPr>
          <p:nvPr>
            <p:ph sz="quarter" idx="13" hasCustomPrompt="1"/>
          </p:nvPr>
        </p:nvSpPr>
        <p:spPr>
          <a:xfrm>
            <a:off x="4344001" y="1604434"/>
            <a:ext cx="3504000"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9" name="Content Placeholder 5"/>
          <p:cNvSpPr>
            <a:spLocks noGrp="1"/>
          </p:cNvSpPr>
          <p:nvPr>
            <p:ph sz="quarter" idx="14" hasCustomPrompt="1"/>
          </p:nvPr>
        </p:nvSpPr>
        <p:spPr>
          <a:xfrm>
            <a:off x="8063584" y="1604434"/>
            <a:ext cx="3504000"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770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cxnSp>
        <p:nvCxnSpPr>
          <p:cNvPr id="5" name="Rak 4"/>
          <p:cNvCxnSpPr>
            <a:cxnSpLocks/>
          </p:cNvCxnSpPr>
          <p:nvPr userDrawn="1"/>
        </p:nvCxnSpPr>
        <p:spPr>
          <a:xfrm>
            <a:off x="627102"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GB"/>
              <a:t>Click to add title</a:t>
            </a:r>
          </a:p>
        </p:txBody>
      </p:sp>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4242736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
        <p:nvSpPr>
          <p:cNvPr id="6" name="Content Placeholder 5"/>
          <p:cNvSpPr>
            <a:spLocks noGrp="1"/>
          </p:cNvSpPr>
          <p:nvPr>
            <p:ph sz="quarter" idx="12" hasCustomPrompt="1"/>
          </p:nvPr>
        </p:nvSpPr>
        <p:spPr>
          <a:xfrm>
            <a:off x="624419" y="309034"/>
            <a:ext cx="10943168" cy="60007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39326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cxnSp>
        <p:nvCxnSpPr>
          <p:cNvPr id="5" name="Rak 4"/>
          <p:cNvCxnSpPr>
            <a:cxnSpLocks/>
          </p:cNvCxnSpPr>
          <p:nvPr userDrawn="1"/>
        </p:nvCxnSpPr>
        <p:spPr>
          <a:xfrm>
            <a:off x="627102"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GB"/>
              <a:t>Click to add title</a:t>
            </a:r>
          </a:p>
        </p:txBody>
      </p:sp>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
        <p:nvSpPr>
          <p:cNvPr id="6" name="Content Placeholder 5"/>
          <p:cNvSpPr>
            <a:spLocks noGrp="1"/>
          </p:cNvSpPr>
          <p:nvPr>
            <p:ph sz="quarter" idx="12" hasCustomPrompt="1"/>
          </p:nvPr>
        </p:nvSpPr>
        <p:spPr>
          <a:xfrm>
            <a:off x="624419" y="1964618"/>
            <a:ext cx="10943168" cy="434516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Platshållare för text 9">
            <a:extLst>
              <a:ext uri="{FF2B5EF4-FFF2-40B4-BE49-F238E27FC236}">
                <a16:creationId xmlns:a16="http://schemas.microsoft.com/office/drawing/2014/main" id="{DDEFB76A-8CB3-0C4C-828B-5C3435B94036}"/>
              </a:ext>
            </a:extLst>
          </p:cNvPr>
          <p:cNvSpPr>
            <a:spLocks noGrp="1"/>
          </p:cNvSpPr>
          <p:nvPr>
            <p:ph type="body" sz="quarter" idx="13" hasCustomPrompt="1"/>
          </p:nvPr>
        </p:nvSpPr>
        <p:spPr>
          <a:xfrm>
            <a:off x="624419" y="1604435"/>
            <a:ext cx="10957981" cy="311341"/>
          </a:xfrm>
          <a:prstGeom prst="rect">
            <a:avLst/>
          </a:prstGeom>
        </p:spPr>
        <p:txBody>
          <a:bodyPr anchor="b"/>
          <a:lstStyle>
            <a:lvl1pPr marL="0" indent="0" algn="l">
              <a:buNone/>
              <a:defRPr b="1">
                <a:solidFill>
                  <a:schemeClr val="tx1"/>
                </a:solidFill>
              </a:defRPr>
            </a:lvl1pPr>
          </a:lstStyle>
          <a:p>
            <a:r>
              <a:rPr lang="en-GB" noProof="0"/>
              <a:t>Subhead (optional)</a:t>
            </a:r>
          </a:p>
        </p:txBody>
      </p:sp>
    </p:spTree>
    <p:extLst>
      <p:ext uri="{BB962C8B-B14F-4D97-AF65-F5344CB8AC3E}">
        <p14:creationId xmlns:p14="http://schemas.microsoft.com/office/powerpoint/2010/main" val="2479560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Two Content">
    <p:spTree>
      <p:nvGrpSpPr>
        <p:cNvPr id="1" name=""/>
        <p:cNvGrpSpPr/>
        <p:nvPr/>
      </p:nvGrpSpPr>
      <p:grpSpPr>
        <a:xfrm>
          <a:off x="0" y="0"/>
          <a:ext cx="0" cy="0"/>
          <a:chOff x="0" y="0"/>
          <a:chExt cx="0" cy="0"/>
        </a:xfrm>
      </p:grpSpPr>
      <p:cxnSp>
        <p:nvCxnSpPr>
          <p:cNvPr id="5" name="Rak 4"/>
          <p:cNvCxnSpPr>
            <a:cxnSpLocks/>
          </p:cNvCxnSpPr>
          <p:nvPr userDrawn="1"/>
        </p:nvCxnSpPr>
        <p:spPr>
          <a:xfrm>
            <a:off x="627102"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GB"/>
              <a:t>Click to add title</a:t>
            </a:r>
          </a:p>
        </p:txBody>
      </p:sp>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
        <p:nvSpPr>
          <p:cNvPr id="6" name="Content Placeholder 5"/>
          <p:cNvSpPr>
            <a:spLocks noGrp="1"/>
          </p:cNvSpPr>
          <p:nvPr>
            <p:ph sz="quarter" idx="12" hasCustomPrompt="1"/>
          </p:nvPr>
        </p:nvSpPr>
        <p:spPr>
          <a:xfrm>
            <a:off x="624419" y="1964618"/>
            <a:ext cx="5232000" cy="434516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5"/>
          <p:cNvSpPr>
            <a:spLocks noGrp="1"/>
          </p:cNvSpPr>
          <p:nvPr>
            <p:ph sz="quarter" idx="14" hasCustomPrompt="1"/>
          </p:nvPr>
        </p:nvSpPr>
        <p:spPr>
          <a:xfrm>
            <a:off x="6335587" y="1964618"/>
            <a:ext cx="5232000" cy="434516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0" name="Platshållare för text 9">
            <a:extLst>
              <a:ext uri="{FF2B5EF4-FFF2-40B4-BE49-F238E27FC236}">
                <a16:creationId xmlns:a16="http://schemas.microsoft.com/office/drawing/2014/main" id="{DDEFB76A-8CB3-0C4C-828B-5C3435B94036}"/>
              </a:ext>
            </a:extLst>
          </p:cNvPr>
          <p:cNvSpPr>
            <a:spLocks noGrp="1"/>
          </p:cNvSpPr>
          <p:nvPr>
            <p:ph type="body" sz="quarter" idx="13" hasCustomPrompt="1"/>
          </p:nvPr>
        </p:nvSpPr>
        <p:spPr>
          <a:xfrm>
            <a:off x="624419" y="1604435"/>
            <a:ext cx="5232000" cy="311341"/>
          </a:xfrm>
          <a:prstGeom prst="rect">
            <a:avLst/>
          </a:prstGeom>
        </p:spPr>
        <p:txBody>
          <a:bodyPr anchor="b"/>
          <a:lstStyle>
            <a:lvl1pPr marL="0" indent="0" algn="l">
              <a:buNone/>
              <a:defRPr b="1">
                <a:solidFill>
                  <a:schemeClr val="tx1"/>
                </a:solidFill>
              </a:defRPr>
            </a:lvl1pPr>
          </a:lstStyle>
          <a:p>
            <a:r>
              <a:rPr lang="en-GB" noProof="0"/>
              <a:t>Subhead (optional)</a:t>
            </a:r>
          </a:p>
        </p:txBody>
      </p:sp>
      <p:sp>
        <p:nvSpPr>
          <p:cNvPr id="11" name="Platshållare för text 9">
            <a:extLst>
              <a:ext uri="{FF2B5EF4-FFF2-40B4-BE49-F238E27FC236}">
                <a16:creationId xmlns:a16="http://schemas.microsoft.com/office/drawing/2014/main" id="{DDEFB76A-8CB3-0C4C-828B-5C3435B94036}"/>
              </a:ext>
            </a:extLst>
          </p:cNvPr>
          <p:cNvSpPr>
            <a:spLocks noGrp="1"/>
          </p:cNvSpPr>
          <p:nvPr>
            <p:ph type="body" sz="quarter" idx="15" hasCustomPrompt="1"/>
          </p:nvPr>
        </p:nvSpPr>
        <p:spPr>
          <a:xfrm>
            <a:off x="6335587" y="1604435"/>
            <a:ext cx="5232000" cy="311341"/>
          </a:xfrm>
          <a:prstGeom prst="rect">
            <a:avLst/>
          </a:prstGeom>
        </p:spPr>
        <p:txBody>
          <a:bodyPr anchor="b"/>
          <a:lstStyle>
            <a:lvl1pPr marL="0" indent="0" algn="l">
              <a:buNone/>
              <a:defRPr b="1">
                <a:solidFill>
                  <a:schemeClr val="tx1"/>
                </a:solidFill>
              </a:defRPr>
            </a:lvl1pPr>
          </a:lstStyle>
          <a:p>
            <a:r>
              <a:rPr lang="en-GB" noProof="0"/>
              <a:t>Subhead (optional)</a:t>
            </a:r>
          </a:p>
        </p:txBody>
      </p:sp>
    </p:spTree>
    <p:extLst>
      <p:ext uri="{BB962C8B-B14F-4D97-AF65-F5344CB8AC3E}">
        <p14:creationId xmlns:p14="http://schemas.microsoft.com/office/powerpoint/2010/main" val="3794134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3" name="Platshållare för bild 2"/>
          <p:cNvSpPr>
            <a:spLocks noGrp="1"/>
          </p:cNvSpPr>
          <p:nvPr>
            <p:ph type="pic" sz="quarter" idx="11" hasCustomPrompt="1"/>
          </p:nvPr>
        </p:nvSpPr>
        <p:spPr>
          <a:xfrm>
            <a:off x="0" y="0"/>
            <a:ext cx="6096000" cy="6321425"/>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2" name="Title 1"/>
          <p:cNvSpPr>
            <a:spLocks noGrp="1"/>
          </p:cNvSpPr>
          <p:nvPr>
            <p:ph type="title" hasCustomPrompt="1"/>
          </p:nvPr>
        </p:nvSpPr>
        <p:spPr>
          <a:xfrm>
            <a:off x="6705605" y="315176"/>
            <a:ext cx="4861980" cy="944245"/>
          </a:xfrm>
        </p:spPr>
        <p:txBody>
          <a:bodyPr/>
          <a:lstStyle/>
          <a:p>
            <a:r>
              <a:rPr lang="en-GB"/>
              <a:t>Click to edit Master title style</a:t>
            </a:r>
          </a:p>
        </p:txBody>
      </p:sp>
      <p:cxnSp>
        <p:nvCxnSpPr>
          <p:cNvPr id="7" name="Rak 4"/>
          <p:cNvCxnSpPr>
            <a:cxnSpLocks/>
          </p:cNvCxnSpPr>
          <p:nvPr userDrawn="1"/>
        </p:nvCxnSpPr>
        <p:spPr>
          <a:xfrm>
            <a:off x="6699287"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8" name="Content Placeholder 5"/>
          <p:cNvSpPr>
            <a:spLocks noGrp="1"/>
          </p:cNvSpPr>
          <p:nvPr>
            <p:ph sz="quarter" idx="13" hasCustomPrompt="1"/>
          </p:nvPr>
        </p:nvSpPr>
        <p:spPr>
          <a:xfrm>
            <a:off x="6699287" y="1604434"/>
            <a:ext cx="4868299" cy="4705349"/>
          </a:xfrm>
        </p:spPr>
        <p:txBody>
          <a:bodyPr/>
          <a:lstStyle>
            <a:lvl1pPr>
              <a:spcBef>
                <a:spcPts val="432"/>
              </a:spcBef>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p:cNvSpPr>
            <a:spLocks noGrp="1"/>
          </p:cNvSpPr>
          <p:nvPr>
            <p:ph type="sldNum" sz="quarter" idx="14"/>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906786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6" name="Platshållare för bild 2"/>
          <p:cNvSpPr>
            <a:spLocks noGrp="1"/>
          </p:cNvSpPr>
          <p:nvPr>
            <p:ph type="pic" sz="quarter" idx="11" hasCustomPrompt="1"/>
          </p:nvPr>
        </p:nvSpPr>
        <p:spPr>
          <a:xfrm>
            <a:off x="6096000" y="0"/>
            <a:ext cx="6096000" cy="6321425"/>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8" name="Content Placeholder 5"/>
          <p:cNvSpPr>
            <a:spLocks noGrp="1"/>
          </p:cNvSpPr>
          <p:nvPr>
            <p:ph sz="quarter" idx="13" hasCustomPrompt="1"/>
          </p:nvPr>
        </p:nvSpPr>
        <p:spPr>
          <a:xfrm>
            <a:off x="624417" y="1604434"/>
            <a:ext cx="4868299"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p:cNvSpPr>
            <a:spLocks noGrp="1"/>
          </p:cNvSpPr>
          <p:nvPr>
            <p:ph type="sldNum" sz="quarter" idx="14"/>
          </p:nvPr>
        </p:nvSpPr>
        <p:spPr/>
        <p:txBody>
          <a:bodyPr/>
          <a:lstStyle/>
          <a:p>
            <a:fld id="{1C7EE4C7-CD50-4DFB-835D-61ED02B1F08C}" type="slidenum">
              <a:rPr lang="en-GB" smtClean="0"/>
              <a:pPr/>
              <a:t>‹#›</a:t>
            </a:fld>
            <a:endParaRPr lang="en-GB"/>
          </a:p>
        </p:txBody>
      </p:sp>
      <p:cxnSp>
        <p:nvCxnSpPr>
          <p:cNvPr id="9" name="Rak 4"/>
          <p:cNvCxnSpPr>
            <a:cxnSpLocks/>
          </p:cNvCxnSpPr>
          <p:nvPr userDrawn="1"/>
        </p:nvCxnSpPr>
        <p:spPr>
          <a:xfrm>
            <a:off x="627102"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624417" y="315176"/>
            <a:ext cx="4868299" cy="944245"/>
          </a:xfrm>
        </p:spPr>
        <p:txBody>
          <a:bodyPr/>
          <a:lstStyle/>
          <a:p>
            <a:r>
              <a:rPr lang="en-GB"/>
              <a:t>Click to edit Master title style</a:t>
            </a:r>
          </a:p>
        </p:txBody>
      </p:sp>
    </p:spTree>
    <p:extLst>
      <p:ext uri="{BB962C8B-B14F-4D97-AF65-F5344CB8AC3E}">
        <p14:creationId xmlns:p14="http://schemas.microsoft.com/office/powerpoint/2010/main" val="3075004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Platshållare för bild 2"/>
          <p:cNvSpPr>
            <a:spLocks noGrp="1"/>
          </p:cNvSpPr>
          <p:nvPr>
            <p:ph type="pic" sz="quarter" idx="11" hasCustomPrompt="1"/>
          </p:nvPr>
        </p:nvSpPr>
        <p:spPr>
          <a:xfrm>
            <a:off x="0" y="0"/>
            <a:ext cx="12192000" cy="6321425"/>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2" name="Slide Number Placeholder 1"/>
          <p:cNvSpPr>
            <a:spLocks noGrp="1"/>
          </p:cNvSpPr>
          <p:nvPr>
            <p:ph type="sldNum" sz="quarter" idx="12"/>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3984661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Title and text">
    <p:spTree>
      <p:nvGrpSpPr>
        <p:cNvPr id="1" name=""/>
        <p:cNvGrpSpPr/>
        <p:nvPr/>
      </p:nvGrpSpPr>
      <p:grpSpPr>
        <a:xfrm>
          <a:off x="0" y="0"/>
          <a:ext cx="0" cy="0"/>
          <a:chOff x="0" y="0"/>
          <a:chExt cx="0" cy="0"/>
        </a:xfrm>
      </p:grpSpPr>
      <p:sp>
        <p:nvSpPr>
          <p:cNvPr id="7" name="Rubrik 8"/>
          <p:cNvSpPr>
            <a:spLocks noGrp="1"/>
          </p:cNvSpPr>
          <p:nvPr>
            <p:ph type="title"/>
          </p:nvPr>
        </p:nvSpPr>
        <p:spPr>
          <a:xfrm>
            <a:off x="624418" y="4264041"/>
            <a:ext cx="5142876" cy="1781432"/>
          </a:xfrm>
        </p:spPr>
        <p:txBody>
          <a:bodyPr/>
          <a:lstStyle>
            <a:lvl1pPr>
              <a:lnSpc>
                <a:spcPct val="90000"/>
              </a:lnSpc>
              <a:defRPr cap="all" baseline="0">
                <a:solidFill>
                  <a:schemeClr val="accent1"/>
                </a:solidFill>
              </a:defRPr>
            </a:lvl1pPr>
          </a:lstStyle>
          <a:p>
            <a:r>
              <a:rPr lang="sv-SE"/>
              <a:t>Klicka här för att ändra mall för rubrikformat</a:t>
            </a:r>
            <a:endParaRPr lang="en-GB"/>
          </a:p>
        </p:txBody>
      </p:sp>
      <p:sp>
        <p:nvSpPr>
          <p:cNvPr id="4" name="Platshållare för text 10"/>
          <p:cNvSpPr>
            <a:spLocks noGrp="1"/>
          </p:cNvSpPr>
          <p:nvPr>
            <p:ph type="body" sz="quarter" idx="10" hasCustomPrompt="1"/>
          </p:nvPr>
        </p:nvSpPr>
        <p:spPr>
          <a:xfrm>
            <a:off x="6476504" y="4264041"/>
            <a:ext cx="5091080" cy="1781432"/>
          </a:xfrm>
          <a:prstGeom prst="rect">
            <a:avLst/>
          </a:prstGeom>
        </p:spPr>
        <p:txBody>
          <a:bodyPr anchor="b" anchorCtr="0"/>
          <a:lstStyle>
            <a:lvl1pPr>
              <a:buClr>
                <a:schemeClr val="accent1"/>
              </a:buClr>
              <a:defRPr/>
            </a:lvl1pPr>
          </a:lstStyle>
          <a:p>
            <a:pPr lvl="0"/>
            <a:r>
              <a:rPr lang="en-GB"/>
              <a:t>Click to add text</a:t>
            </a:r>
          </a:p>
        </p:txBody>
      </p:sp>
      <p:cxnSp>
        <p:nvCxnSpPr>
          <p:cNvPr id="9" name="Rak 8">
            <a:extLst>
              <a:ext uri="{FF2B5EF4-FFF2-40B4-BE49-F238E27FC236}">
                <a16:creationId xmlns:a16="http://schemas.microsoft.com/office/drawing/2014/main" id="{523733A2-5D66-7D49-8714-D48179C2CE40}"/>
              </a:ext>
            </a:extLst>
          </p:cNvPr>
          <p:cNvCxnSpPr>
            <a:cxnSpLocks/>
          </p:cNvCxnSpPr>
          <p:nvPr userDrawn="1"/>
        </p:nvCxnSpPr>
        <p:spPr>
          <a:xfrm>
            <a:off x="642774" y="6104039"/>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6" name="Platshållare för bild 2"/>
          <p:cNvSpPr>
            <a:spLocks noGrp="1"/>
          </p:cNvSpPr>
          <p:nvPr>
            <p:ph type="pic" sz="quarter" idx="11" hasCustomPrompt="1"/>
          </p:nvPr>
        </p:nvSpPr>
        <p:spPr>
          <a:xfrm>
            <a:off x="0" y="0"/>
            <a:ext cx="12192000" cy="3796576"/>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2" name="Slide Number Placeholder 1"/>
          <p:cNvSpPr>
            <a:spLocks noGrp="1"/>
          </p:cNvSpPr>
          <p:nvPr>
            <p:ph type="sldNum" sz="quarter" idx="12"/>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277588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Images and Content">
    <p:spTree>
      <p:nvGrpSpPr>
        <p:cNvPr id="1" name=""/>
        <p:cNvGrpSpPr/>
        <p:nvPr/>
      </p:nvGrpSpPr>
      <p:grpSpPr>
        <a:xfrm>
          <a:off x="0" y="0"/>
          <a:ext cx="0" cy="0"/>
          <a:chOff x="0" y="0"/>
          <a:chExt cx="0" cy="0"/>
        </a:xfrm>
      </p:grpSpPr>
      <p:sp>
        <p:nvSpPr>
          <p:cNvPr id="9" name="Platshållare för bild 2"/>
          <p:cNvSpPr>
            <a:spLocks noGrp="1"/>
          </p:cNvSpPr>
          <p:nvPr>
            <p:ph type="pic" sz="quarter" idx="12" hasCustomPrompt="1"/>
          </p:nvPr>
        </p:nvSpPr>
        <p:spPr>
          <a:xfrm>
            <a:off x="0" y="0"/>
            <a:ext cx="3004800" cy="6309783"/>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11" name="Platshållare för bild 2"/>
          <p:cNvSpPr>
            <a:spLocks noGrp="1"/>
          </p:cNvSpPr>
          <p:nvPr>
            <p:ph type="pic" sz="quarter" idx="13" hasCustomPrompt="1"/>
          </p:nvPr>
        </p:nvSpPr>
        <p:spPr>
          <a:xfrm>
            <a:off x="3063504" y="0"/>
            <a:ext cx="3004800" cy="6321425"/>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8" name="Title 1"/>
          <p:cNvSpPr>
            <a:spLocks noGrp="1"/>
          </p:cNvSpPr>
          <p:nvPr>
            <p:ph type="title" hasCustomPrompt="1"/>
          </p:nvPr>
        </p:nvSpPr>
        <p:spPr>
          <a:xfrm>
            <a:off x="6705605" y="315176"/>
            <a:ext cx="4861980" cy="944245"/>
          </a:xfrm>
        </p:spPr>
        <p:txBody>
          <a:bodyPr/>
          <a:lstStyle/>
          <a:p>
            <a:r>
              <a:rPr lang="en-GB"/>
              <a:t>Click to edit Master title style</a:t>
            </a:r>
          </a:p>
        </p:txBody>
      </p:sp>
      <p:cxnSp>
        <p:nvCxnSpPr>
          <p:cNvPr id="13" name="Rak 4"/>
          <p:cNvCxnSpPr>
            <a:cxnSpLocks/>
          </p:cNvCxnSpPr>
          <p:nvPr userDrawn="1"/>
        </p:nvCxnSpPr>
        <p:spPr>
          <a:xfrm>
            <a:off x="6699287"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4" name="Content Placeholder 5"/>
          <p:cNvSpPr>
            <a:spLocks noGrp="1"/>
          </p:cNvSpPr>
          <p:nvPr>
            <p:ph sz="quarter" idx="14" hasCustomPrompt="1"/>
          </p:nvPr>
        </p:nvSpPr>
        <p:spPr>
          <a:xfrm>
            <a:off x="6699287" y="1604434"/>
            <a:ext cx="4868299"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3" name="Slide Number Placeholder 2"/>
          <p:cNvSpPr>
            <a:spLocks noGrp="1"/>
          </p:cNvSpPr>
          <p:nvPr>
            <p:ph type="sldNum" sz="quarter" idx="15"/>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2957432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Images and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705605" y="315176"/>
            <a:ext cx="4861980" cy="944245"/>
          </a:xfrm>
        </p:spPr>
        <p:txBody>
          <a:bodyPr/>
          <a:lstStyle/>
          <a:p>
            <a:r>
              <a:rPr lang="en-GB"/>
              <a:t>Click to edit Master title style</a:t>
            </a:r>
          </a:p>
        </p:txBody>
      </p:sp>
      <p:cxnSp>
        <p:nvCxnSpPr>
          <p:cNvPr id="13" name="Rak 4"/>
          <p:cNvCxnSpPr>
            <a:cxnSpLocks/>
          </p:cNvCxnSpPr>
          <p:nvPr userDrawn="1"/>
        </p:nvCxnSpPr>
        <p:spPr>
          <a:xfrm>
            <a:off x="6699287" y="1308263"/>
            <a:ext cx="525748" cy="0"/>
          </a:xfrm>
          <a:prstGeom prst="line">
            <a:avLst/>
          </a:prstGeom>
          <a:ln w="508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4" name="Content Placeholder 5"/>
          <p:cNvSpPr>
            <a:spLocks noGrp="1"/>
          </p:cNvSpPr>
          <p:nvPr>
            <p:ph sz="quarter" idx="14" hasCustomPrompt="1"/>
          </p:nvPr>
        </p:nvSpPr>
        <p:spPr>
          <a:xfrm>
            <a:off x="6699287" y="1604434"/>
            <a:ext cx="4868299" cy="470534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7" name="Platshållare för bild 2"/>
          <p:cNvSpPr>
            <a:spLocks noGrp="1"/>
          </p:cNvSpPr>
          <p:nvPr>
            <p:ph type="pic" sz="quarter" idx="12" hasCustomPrompt="1"/>
          </p:nvPr>
        </p:nvSpPr>
        <p:spPr>
          <a:xfrm>
            <a:off x="0" y="3212012"/>
            <a:ext cx="3004800" cy="3109413"/>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10" name="Platshållare för bild 2"/>
          <p:cNvSpPr>
            <a:spLocks noGrp="1"/>
          </p:cNvSpPr>
          <p:nvPr>
            <p:ph type="pic" sz="quarter" idx="13" hasCustomPrompt="1"/>
          </p:nvPr>
        </p:nvSpPr>
        <p:spPr>
          <a:xfrm>
            <a:off x="3117292" y="3212012"/>
            <a:ext cx="3004800" cy="3109413"/>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2" name="Slide Number Placeholder 1"/>
          <p:cNvSpPr>
            <a:spLocks noGrp="1"/>
          </p:cNvSpPr>
          <p:nvPr>
            <p:ph type="sldNum" sz="quarter" idx="17"/>
          </p:nvPr>
        </p:nvSpPr>
        <p:spPr/>
        <p:txBody>
          <a:bodyPr/>
          <a:lstStyle/>
          <a:p>
            <a:fld id="{1C7EE4C7-CD50-4DFB-835D-61ED02B1F08C}" type="slidenum">
              <a:rPr lang="en-GB" smtClean="0"/>
              <a:pPr/>
              <a:t>‹#›</a:t>
            </a:fld>
            <a:endParaRPr lang="en-GB"/>
          </a:p>
        </p:txBody>
      </p:sp>
      <p:sp>
        <p:nvSpPr>
          <p:cNvPr id="11" name="Platshållare för bild 2">
            <a:extLst>
              <a:ext uri="{FF2B5EF4-FFF2-40B4-BE49-F238E27FC236}">
                <a16:creationId xmlns:a16="http://schemas.microsoft.com/office/drawing/2014/main" id="{67880969-91EB-F946-877E-EAC31D0CD9B6}"/>
              </a:ext>
            </a:extLst>
          </p:cNvPr>
          <p:cNvSpPr>
            <a:spLocks noGrp="1"/>
          </p:cNvSpPr>
          <p:nvPr>
            <p:ph type="pic" sz="quarter" idx="18" hasCustomPrompt="1"/>
          </p:nvPr>
        </p:nvSpPr>
        <p:spPr>
          <a:xfrm>
            <a:off x="0" y="2647"/>
            <a:ext cx="3004800" cy="3109413"/>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16" name="Platshållare för bild 2">
            <a:extLst>
              <a:ext uri="{FF2B5EF4-FFF2-40B4-BE49-F238E27FC236}">
                <a16:creationId xmlns:a16="http://schemas.microsoft.com/office/drawing/2014/main" id="{7EBB29F1-51D2-0F40-8CB5-38A0AD36444A}"/>
              </a:ext>
            </a:extLst>
          </p:cNvPr>
          <p:cNvSpPr>
            <a:spLocks noGrp="1"/>
          </p:cNvSpPr>
          <p:nvPr>
            <p:ph type="pic" sz="quarter" idx="19" hasCustomPrompt="1"/>
          </p:nvPr>
        </p:nvSpPr>
        <p:spPr>
          <a:xfrm>
            <a:off x="3117292" y="2647"/>
            <a:ext cx="3004800" cy="3109413"/>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Tree>
    <p:extLst>
      <p:ext uri="{BB962C8B-B14F-4D97-AF65-F5344CB8AC3E}">
        <p14:creationId xmlns:p14="http://schemas.microsoft.com/office/powerpoint/2010/main" val="26534136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Images and Content">
    <p:spTree>
      <p:nvGrpSpPr>
        <p:cNvPr id="1" name=""/>
        <p:cNvGrpSpPr/>
        <p:nvPr/>
      </p:nvGrpSpPr>
      <p:grpSpPr>
        <a:xfrm>
          <a:off x="0" y="0"/>
          <a:ext cx="0" cy="0"/>
          <a:chOff x="0" y="0"/>
          <a:chExt cx="0" cy="0"/>
        </a:xfrm>
      </p:grpSpPr>
      <p:sp>
        <p:nvSpPr>
          <p:cNvPr id="9" name="Platshållare för bild 2"/>
          <p:cNvSpPr>
            <a:spLocks noGrp="1"/>
          </p:cNvSpPr>
          <p:nvPr>
            <p:ph type="pic" sz="quarter" idx="12" hasCustomPrompt="1"/>
          </p:nvPr>
        </p:nvSpPr>
        <p:spPr>
          <a:xfrm>
            <a:off x="0" y="0"/>
            <a:ext cx="3004800" cy="6321425"/>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11" name="Platshållare för bild 2"/>
          <p:cNvSpPr>
            <a:spLocks noGrp="1"/>
          </p:cNvSpPr>
          <p:nvPr>
            <p:ph type="pic" sz="quarter" idx="13" hasCustomPrompt="1"/>
          </p:nvPr>
        </p:nvSpPr>
        <p:spPr>
          <a:xfrm>
            <a:off x="3063504" y="0"/>
            <a:ext cx="3004800" cy="6321425"/>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8" name="Title 1"/>
          <p:cNvSpPr>
            <a:spLocks noGrp="1"/>
          </p:cNvSpPr>
          <p:nvPr>
            <p:ph type="title" hasCustomPrompt="1"/>
          </p:nvPr>
        </p:nvSpPr>
        <p:spPr>
          <a:xfrm>
            <a:off x="9469331" y="315176"/>
            <a:ext cx="2098253" cy="944245"/>
          </a:xfrm>
        </p:spPr>
        <p:txBody>
          <a:bodyPr>
            <a:normAutofit/>
          </a:bodyPr>
          <a:lstStyle>
            <a:lvl1pPr>
              <a:defRPr sz="1600" cap="none" baseline="0">
                <a:solidFill>
                  <a:schemeClr val="tx1"/>
                </a:solidFill>
              </a:defRPr>
            </a:lvl1pPr>
          </a:lstStyle>
          <a:p>
            <a:r>
              <a:rPr lang="en-GB"/>
              <a:t>Click to add title</a:t>
            </a:r>
          </a:p>
        </p:txBody>
      </p:sp>
      <p:sp>
        <p:nvSpPr>
          <p:cNvPr id="14" name="Content Placeholder 5"/>
          <p:cNvSpPr>
            <a:spLocks noGrp="1"/>
          </p:cNvSpPr>
          <p:nvPr>
            <p:ph sz="quarter" idx="14" hasCustomPrompt="1"/>
          </p:nvPr>
        </p:nvSpPr>
        <p:spPr>
          <a:xfrm>
            <a:off x="9466605" y="1604434"/>
            <a:ext cx="2100980" cy="4705349"/>
          </a:xfrm>
        </p:spPr>
        <p:txBody>
          <a:bodyPr/>
          <a:lstStyle>
            <a:lvl1pPr>
              <a:buClr>
                <a:schemeClr val="accent1"/>
              </a:buClr>
              <a:defRPr/>
            </a:lvl1pPr>
            <a:lvl2pPr>
              <a:buClr>
                <a:schemeClr val="accent1"/>
              </a:buClr>
              <a:defRPr/>
            </a:lvl2pPr>
          </a:lstStyle>
          <a:p>
            <a:pPr lvl="0"/>
            <a:r>
              <a:rPr lang="en-GB"/>
              <a:t>Click to add text</a:t>
            </a:r>
          </a:p>
          <a:p>
            <a:pPr lvl="1"/>
            <a:r>
              <a:rPr lang="en-GB"/>
              <a:t>Second level</a:t>
            </a:r>
          </a:p>
        </p:txBody>
      </p:sp>
      <p:sp>
        <p:nvSpPr>
          <p:cNvPr id="7" name="Platshållare för bild 2"/>
          <p:cNvSpPr>
            <a:spLocks noGrp="1"/>
          </p:cNvSpPr>
          <p:nvPr>
            <p:ph type="pic" sz="quarter" idx="15" hasCustomPrompt="1"/>
          </p:nvPr>
        </p:nvSpPr>
        <p:spPr>
          <a:xfrm>
            <a:off x="6127008" y="0"/>
            <a:ext cx="3004800" cy="6309783"/>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2" name="Slide Number Placeholder 1"/>
          <p:cNvSpPr>
            <a:spLocks noGrp="1"/>
          </p:cNvSpPr>
          <p:nvPr>
            <p:ph type="sldNum" sz="quarter" idx="16"/>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825061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Images">
    <p:spTree>
      <p:nvGrpSpPr>
        <p:cNvPr id="1" name=""/>
        <p:cNvGrpSpPr/>
        <p:nvPr/>
      </p:nvGrpSpPr>
      <p:grpSpPr>
        <a:xfrm>
          <a:off x="0" y="0"/>
          <a:ext cx="0" cy="0"/>
          <a:chOff x="0" y="0"/>
          <a:chExt cx="0" cy="0"/>
        </a:xfrm>
      </p:grpSpPr>
      <p:sp>
        <p:nvSpPr>
          <p:cNvPr id="9" name="Platshållare för bild 2"/>
          <p:cNvSpPr>
            <a:spLocks noGrp="1"/>
          </p:cNvSpPr>
          <p:nvPr>
            <p:ph type="pic" sz="quarter" idx="12" hasCustomPrompt="1"/>
          </p:nvPr>
        </p:nvSpPr>
        <p:spPr>
          <a:xfrm>
            <a:off x="0" y="0"/>
            <a:ext cx="3004800" cy="6321425"/>
          </a:xfrm>
          <a:prstGeom prst="rect">
            <a:avLst/>
          </a:prstGeom>
          <a:solidFill>
            <a:schemeClr val="bg1">
              <a:lumMod val="85000"/>
            </a:schemeClr>
          </a:solidFill>
        </p:spPr>
        <p:txBody>
          <a:bodyPr anchor="ctr"/>
          <a:lstStyle>
            <a:lvl1pPr marL="0" indent="0" algn="ctr">
              <a:buNone/>
              <a:defRPr baseline="0"/>
            </a:lvl1pPr>
          </a:lstStyle>
          <a:p>
            <a:r>
              <a:rPr lang="en-GB"/>
              <a:t> Click to add image</a:t>
            </a:r>
          </a:p>
        </p:txBody>
      </p:sp>
      <p:sp>
        <p:nvSpPr>
          <p:cNvPr id="11" name="Platshållare för bild 2"/>
          <p:cNvSpPr>
            <a:spLocks noGrp="1"/>
          </p:cNvSpPr>
          <p:nvPr>
            <p:ph type="pic" sz="quarter" idx="13" hasCustomPrompt="1"/>
          </p:nvPr>
        </p:nvSpPr>
        <p:spPr>
          <a:xfrm>
            <a:off x="3063504" y="0"/>
            <a:ext cx="3004800" cy="6321425"/>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7" name="Platshållare för bild 2"/>
          <p:cNvSpPr>
            <a:spLocks noGrp="1"/>
          </p:cNvSpPr>
          <p:nvPr>
            <p:ph type="pic" sz="quarter" idx="15" hasCustomPrompt="1"/>
          </p:nvPr>
        </p:nvSpPr>
        <p:spPr>
          <a:xfrm>
            <a:off x="6127008" y="0"/>
            <a:ext cx="3004800" cy="6321425"/>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10" name="Platshållare för bild 2"/>
          <p:cNvSpPr>
            <a:spLocks noGrp="1"/>
          </p:cNvSpPr>
          <p:nvPr>
            <p:ph type="pic" sz="quarter" idx="16" hasCustomPrompt="1"/>
          </p:nvPr>
        </p:nvSpPr>
        <p:spPr>
          <a:xfrm>
            <a:off x="9190512" y="0"/>
            <a:ext cx="3004800" cy="6321425"/>
          </a:xfrm>
          <a:prstGeom prst="rect">
            <a:avLst/>
          </a:prstGeo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Tx/>
              <a:buSzTx/>
              <a:buFont typeface="Arial" panose="020B0604020202020204" pitchFamily="34" charset="0"/>
              <a:buNone/>
              <a:tabLst/>
              <a:defRPr baseline="0"/>
            </a:lvl1pPr>
          </a:lstStyle>
          <a:p>
            <a:r>
              <a:rPr lang="en-GB"/>
              <a:t>  Click to add image</a:t>
            </a:r>
          </a:p>
        </p:txBody>
      </p:sp>
      <p:sp>
        <p:nvSpPr>
          <p:cNvPr id="2" name="Slide Number Placeholder 1"/>
          <p:cNvSpPr>
            <a:spLocks noGrp="1"/>
          </p:cNvSpPr>
          <p:nvPr>
            <p:ph type="sldNum" sz="quarter" idx="17"/>
          </p:nvPr>
        </p:nvSpPr>
        <p:spPr/>
        <p:txBody>
          <a:bodyPr/>
          <a:lstStyle/>
          <a:p>
            <a:fld id="{1C7EE4C7-CD50-4DFB-835D-61ED02B1F08C}" type="slidenum">
              <a:rPr lang="en-GB" smtClean="0"/>
              <a:pPr/>
              <a:t>‹#›</a:t>
            </a:fld>
            <a:endParaRPr lang="en-GB"/>
          </a:p>
        </p:txBody>
      </p:sp>
    </p:spTree>
    <p:extLst>
      <p:ext uri="{BB962C8B-B14F-4D97-AF65-F5344CB8AC3E}">
        <p14:creationId xmlns:p14="http://schemas.microsoft.com/office/powerpoint/2010/main" val="3063672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tart/End">
    <p:bg>
      <p:bgPr>
        <a:solidFill>
          <a:schemeClr val="accent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7F52E70-981E-1A4E-84D2-F3074B4491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3844" y="2784289"/>
            <a:ext cx="3868157" cy="801593"/>
          </a:xfrm>
          <a:prstGeom prst="rect">
            <a:avLst/>
          </a:prstGeom>
        </p:spPr>
      </p:pic>
    </p:spTree>
    <p:extLst>
      <p:ext uri="{BB962C8B-B14F-4D97-AF65-F5344CB8AC3E}">
        <p14:creationId xmlns:p14="http://schemas.microsoft.com/office/powerpoint/2010/main" val="2464673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Start/En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7F52E70-981E-1A4E-84D2-F3074B4491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3844" y="2784289"/>
            <a:ext cx="3868157" cy="801593"/>
          </a:xfrm>
          <a:prstGeom prst="rect">
            <a:avLst/>
          </a:prstGeom>
        </p:spPr>
      </p:pic>
    </p:spTree>
    <p:extLst>
      <p:ext uri="{BB962C8B-B14F-4D97-AF65-F5344CB8AC3E}">
        <p14:creationId xmlns:p14="http://schemas.microsoft.com/office/powerpoint/2010/main" val="3449207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cxnSp>
        <p:nvCxnSpPr>
          <p:cNvPr id="5" name="Rak 4"/>
          <p:cNvCxnSpPr>
            <a:cxnSpLocks/>
          </p:cNvCxnSpPr>
          <p:nvPr userDrawn="1"/>
        </p:nvCxnSpPr>
        <p:spPr>
          <a:xfrm>
            <a:off x="627102" y="1308263"/>
            <a:ext cx="525748" cy="0"/>
          </a:xfrm>
          <a:prstGeom prst="line">
            <a:avLst/>
          </a:prstGeom>
          <a:ln w="50800">
            <a:solidFill>
              <a:srgbClr val="117D3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GB"/>
              <a:t>Click to add title</a:t>
            </a:r>
          </a:p>
        </p:txBody>
      </p:sp>
      <p:sp>
        <p:nvSpPr>
          <p:cNvPr id="3" name="Slide Number Placeholder 2"/>
          <p:cNvSpPr>
            <a:spLocks noGrp="1"/>
          </p:cNvSpPr>
          <p:nvPr>
            <p:ph type="sldNum" sz="quarter" idx="11"/>
          </p:nvPr>
        </p:nvSpPr>
        <p:spPr/>
        <p:txBody>
          <a:bodyPr/>
          <a:lstStyle/>
          <a:p>
            <a:fld id="{1C7EE4C7-CD50-4DFB-835D-61ED02B1F08C}" type="slidenum">
              <a:rPr lang="en-GB" smtClean="0"/>
              <a:pPr/>
              <a:t>‹#›</a:t>
            </a:fld>
            <a:endParaRPr lang="en-GB"/>
          </a:p>
        </p:txBody>
      </p:sp>
      <p:sp>
        <p:nvSpPr>
          <p:cNvPr id="6" name="Content Placeholder 5"/>
          <p:cNvSpPr>
            <a:spLocks noGrp="1"/>
          </p:cNvSpPr>
          <p:nvPr>
            <p:ph sz="quarter" idx="12" hasCustomPrompt="1"/>
          </p:nvPr>
        </p:nvSpPr>
        <p:spPr/>
        <p:txBody>
          <a:bodyPr/>
          <a:lstStyle>
            <a:lvl1pPr>
              <a:defRPr/>
            </a:lvl1pPr>
            <a:lvl2pPr>
              <a:defRPr sz="1600"/>
            </a:lvl2pPr>
            <a:lvl3pPr>
              <a:defRPr sz="1400"/>
            </a:lvl3pPr>
            <a:lvl4pPr>
              <a:defRPr sz="1400"/>
            </a:lvl4pPr>
            <a:lvl5pPr>
              <a:defRPr sz="1400"/>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04847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 3">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266D8E8C-B6D6-A94D-87C5-9730FAE7AA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Rubrik 8">
            <a:extLst>
              <a:ext uri="{FF2B5EF4-FFF2-40B4-BE49-F238E27FC236}">
                <a16:creationId xmlns:a16="http://schemas.microsoft.com/office/drawing/2014/main" id="{3410B7D1-B16E-5E4F-8CC5-14C5829E9362}"/>
              </a:ext>
            </a:extLst>
          </p:cNvPr>
          <p:cNvSpPr>
            <a:spLocks noGrp="1"/>
          </p:cNvSpPr>
          <p:nvPr>
            <p:ph type="title" hasCustomPrompt="1"/>
          </p:nvPr>
        </p:nvSpPr>
        <p:spPr>
          <a:xfrm>
            <a:off x="609600" y="2439275"/>
            <a:ext cx="10972800" cy="984779"/>
          </a:xfrm>
        </p:spPr>
        <p:txBody>
          <a:bodyPr/>
          <a:lstStyle>
            <a:lvl1pPr algn="ctr">
              <a:lnSpc>
                <a:spcPct val="90000"/>
              </a:lnSpc>
              <a:defRPr cap="all" baseline="0">
                <a:solidFill>
                  <a:schemeClr val="bg1"/>
                </a:solidFill>
              </a:defRPr>
            </a:lvl1pPr>
          </a:lstStyle>
          <a:p>
            <a:r>
              <a:rPr lang="en-GB" noProof="0"/>
              <a:t>Headline,</a:t>
            </a:r>
            <a:br>
              <a:rPr lang="en-GB" noProof="0"/>
            </a:br>
            <a:r>
              <a:rPr lang="en-GB" noProof="0"/>
              <a:t> open up for using two rows</a:t>
            </a:r>
          </a:p>
        </p:txBody>
      </p:sp>
      <p:sp>
        <p:nvSpPr>
          <p:cNvPr id="10" name="Platshållare för text 9">
            <a:extLst>
              <a:ext uri="{FF2B5EF4-FFF2-40B4-BE49-F238E27FC236}">
                <a16:creationId xmlns:a16="http://schemas.microsoft.com/office/drawing/2014/main" id="{DDEFB76A-8CB3-0C4C-828B-5C3435B94036}"/>
              </a:ext>
            </a:extLst>
          </p:cNvPr>
          <p:cNvSpPr>
            <a:spLocks noGrp="1"/>
          </p:cNvSpPr>
          <p:nvPr>
            <p:ph type="body" sz="quarter" idx="12" hasCustomPrompt="1"/>
          </p:nvPr>
        </p:nvSpPr>
        <p:spPr>
          <a:xfrm>
            <a:off x="609600" y="3582170"/>
            <a:ext cx="10972800" cy="918633"/>
          </a:xfrm>
          <a:prstGeom prst="rect">
            <a:avLst/>
          </a:prstGeom>
        </p:spPr>
        <p:txBody>
          <a:bodyPr/>
          <a:lstStyle>
            <a:lvl1pPr marL="0" indent="0" algn="ctr">
              <a:buNone/>
              <a:defRPr b="1">
                <a:solidFill>
                  <a:schemeClr val="bg1"/>
                </a:solidFill>
              </a:defRPr>
            </a:lvl1pPr>
          </a:lstStyle>
          <a:p>
            <a:r>
              <a:rPr lang="en-GB" noProof="0"/>
              <a:t>Subhead (optional)</a:t>
            </a:r>
          </a:p>
        </p:txBody>
      </p:sp>
      <p:pic>
        <p:nvPicPr>
          <p:cNvPr id="7" name="Bildobjekt 6">
            <a:extLst>
              <a:ext uri="{FF2B5EF4-FFF2-40B4-BE49-F238E27FC236}">
                <a16:creationId xmlns:a16="http://schemas.microsoft.com/office/drawing/2014/main" id="{F9AC3ACE-1D02-6948-AB5D-56D868E5D1D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97080" y="6594128"/>
            <a:ext cx="622493" cy="171147"/>
          </a:xfrm>
          <a:prstGeom prst="rect">
            <a:avLst/>
          </a:prstGeom>
        </p:spPr>
      </p:pic>
      <p:sp>
        <p:nvSpPr>
          <p:cNvPr id="2" name="Slide Number Placeholder 1"/>
          <p:cNvSpPr>
            <a:spLocks noGrp="1"/>
          </p:cNvSpPr>
          <p:nvPr>
            <p:ph type="sldNum" sz="quarter" idx="13"/>
          </p:nvPr>
        </p:nvSpPr>
        <p:spPr/>
        <p:txBody>
          <a:bodyPr/>
          <a:lstStyle/>
          <a:p>
            <a:fld id="{1C7EE4C7-CD50-4DFB-835D-61ED02B1F08C}" type="slidenum">
              <a:rPr lang="en-GB" smtClean="0"/>
              <a:pPr/>
              <a:t>‹#›</a:t>
            </a:fld>
            <a:endParaRPr lang="en-GB"/>
          </a:p>
        </p:txBody>
      </p:sp>
      <p:sp>
        <p:nvSpPr>
          <p:cNvPr id="3" name="txtDocInfo">
            <a:extLst>
              <a:ext uri="{FF2B5EF4-FFF2-40B4-BE49-F238E27FC236}">
                <a16:creationId xmlns:a16="http://schemas.microsoft.com/office/drawing/2014/main" id="{85F4ED0F-8D6D-4B9F-A105-79BD16BDAD72}"/>
              </a:ext>
            </a:extLst>
          </p:cNvPr>
          <p:cNvSpPr/>
          <p:nvPr userDrawn="1"/>
        </p:nvSpPr>
        <p:spPr>
          <a:xfrm>
            <a:off x="9372600" y="114300"/>
            <a:ext cx="2540000" cy="127000"/>
          </a:xfrm>
          <a:prstGeom prst="rect">
            <a:avLst/>
          </a:prstGeom>
          <a:noFill/>
          <a:ln w="95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r"/>
            <a:r>
              <a:rPr lang="en-GB" sz="400">
                <a:solidFill>
                  <a:srgbClr val="000000"/>
                </a:solidFill>
              </a:rPr>
              <a:t>Sustainability Live - February 2022 Pär Larshans 18/02/2022 v1.0</a:t>
            </a:r>
          </a:p>
        </p:txBody>
      </p:sp>
    </p:spTree>
    <p:extLst>
      <p:ext uri="{BB962C8B-B14F-4D97-AF65-F5344CB8AC3E}">
        <p14:creationId xmlns:p14="http://schemas.microsoft.com/office/powerpoint/2010/main" val="360729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shape and small image: ">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en-GB" noProof="0"/>
              <a:t>.</a:t>
            </a:r>
          </a:p>
        </p:txBody>
      </p:sp>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en-GB" noProof="0"/>
              <a:t>.</a:t>
            </a:r>
          </a:p>
        </p:txBody>
      </p:sp>
      <p:sp>
        <p:nvSpPr>
          <p:cNvPr id="6" name="Rektangel 5">
            <a:extLst>
              <a:ext uri="{FF2B5EF4-FFF2-40B4-BE49-F238E27FC236}">
                <a16:creationId xmlns:a16="http://schemas.microsoft.com/office/drawing/2014/main" id="{22CE84D2-A6B0-47F2-BD7C-842E6783A3CA}"/>
              </a:ext>
            </a:extLst>
          </p:cNvPr>
          <p:cNvSpPr/>
          <p:nvPr userDrawn="1"/>
        </p:nvSpPr>
        <p:spPr>
          <a:xfrm>
            <a:off x="-2074460" y="24063"/>
            <a:ext cx="1990236" cy="4473148"/>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i="1" u="none" noProof="0" dirty="0">
                <a:effectLst/>
                <a:latin typeface="Calibri" panose="020F0502020204030204" pitchFamily="34" charset="0"/>
                <a:ea typeface="Calibri" panose="020F0502020204030204" pitchFamily="34" charset="0"/>
                <a:cs typeface="Times New Roman" panose="02020603050405020304" pitchFamily="18" charset="0"/>
              </a:rPr>
              <a:t>Text, shape and interchangeable small image: </a:t>
            </a:r>
          </a:p>
          <a:p>
            <a:pPr marL="0" lvl="0" indent="0">
              <a:lnSpc>
                <a:spcPct val="107000"/>
              </a:lnSpc>
              <a:spcAft>
                <a:spcPts val="600"/>
              </a:spcAft>
              <a:buFont typeface="+mj-lt"/>
              <a:buNone/>
            </a:pPr>
            <a:r>
              <a:rPr lang="en-GB" sz="1200" i="0" u="none" noProof="0" dirty="0">
                <a:effectLst/>
                <a:latin typeface="Calibri" panose="020F0502020204030204" pitchFamily="34" charset="0"/>
                <a:ea typeface="Calibri" panose="020F0502020204030204" pitchFamily="34" charset="0"/>
                <a:cs typeface="Times New Roman" panose="02020603050405020304" pitchFamily="18" charset="0"/>
              </a:rPr>
              <a:t>a. To use your own image, click on the “Picture” icon in the placeholder and insert an image, which should not be too detailed. </a:t>
            </a:r>
          </a:p>
          <a:p>
            <a:pPr marL="0" lvl="0" indent="0">
              <a:lnSpc>
                <a:spcPct val="107000"/>
              </a:lnSpc>
              <a:spcAft>
                <a:spcPts val="600"/>
              </a:spcAft>
              <a:buFont typeface="+mj-lt"/>
              <a:buNone/>
            </a:pPr>
            <a:r>
              <a:rPr lang="en-GB" sz="1200" i="0" u="none" noProof="0" dirty="0">
                <a:effectLst/>
                <a:latin typeface="Calibri" panose="020F0502020204030204" pitchFamily="34" charset="0"/>
                <a:ea typeface="Calibri" panose="020F0502020204030204" pitchFamily="34" charset="0"/>
                <a:cs typeface="Times New Roman" panose="02020603050405020304" pitchFamily="18" charset="0"/>
              </a:rPr>
              <a:t>b. To move the image within the image area: click on the picture, select “Crop”, select the picture again and move it or change the size of it.</a:t>
            </a:r>
          </a:p>
          <a:p>
            <a:pPr marL="0" lvl="0" indent="0">
              <a:lnSpc>
                <a:spcPct val="107000"/>
              </a:lnSpc>
              <a:spcAft>
                <a:spcPts val="600"/>
              </a:spcAft>
              <a:buFont typeface="+mj-lt"/>
              <a:buNone/>
            </a:pPr>
            <a:r>
              <a:rPr lang="en-GB" sz="1200" i="0" u="none" noProof="0" dirty="0">
                <a:effectLst/>
                <a:latin typeface="Calibri" panose="020F0502020204030204" pitchFamily="34" charset="0"/>
                <a:ea typeface="Calibri" panose="020F0502020204030204" pitchFamily="34" charset="0"/>
                <a:cs typeface="Times New Roman" panose="02020603050405020304" pitchFamily="18" charset="0"/>
              </a:rPr>
              <a:t>c. To change the colour of the shape: click on the shape and select a different SLU colour theme from “Shape fill”. If it is impossible to click on the shape, click on the image area and select “Send backward”.</a:t>
            </a:r>
          </a:p>
        </p:txBody>
      </p:sp>
      <p:sp>
        <p:nvSpPr>
          <p:cNvPr id="14" name="Rubrik 1">
            <a:extLst>
              <a:ext uri="{FF2B5EF4-FFF2-40B4-BE49-F238E27FC236}">
                <a16:creationId xmlns:a16="http://schemas.microsoft.com/office/drawing/2014/main" id="{74DDC08D-FA75-4863-947C-517F8BA91BD7}"/>
              </a:ext>
            </a:extLst>
          </p:cNvPr>
          <p:cNvSpPr>
            <a:spLocks noGrp="1"/>
          </p:cNvSpPr>
          <p:nvPr>
            <p:ph type="title" hasCustomPrompt="1"/>
          </p:nvPr>
        </p:nvSpPr>
        <p:spPr>
          <a:xfrm>
            <a:off x="768720" y="1250479"/>
            <a:ext cx="9862886" cy="880197"/>
          </a:xfrm>
        </p:spPr>
        <p:txBody>
          <a:bodyPr/>
          <a:lstStyle>
            <a:lvl1pPr>
              <a:defRPr/>
            </a:lvl1pPr>
          </a:lstStyle>
          <a:p>
            <a:r>
              <a:rPr lang="en-GB" noProof="0"/>
              <a:t>Header</a:t>
            </a:r>
          </a:p>
        </p:txBody>
      </p:sp>
      <p:sp>
        <p:nvSpPr>
          <p:cNvPr id="15" name="Platshållare för innehåll 2">
            <a:extLst>
              <a:ext uri="{FF2B5EF4-FFF2-40B4-BE49-F238E27FC236}">
                <a16:creationId xmlns:a16="http://schemas.microsoft.com/office/drawing/2014/main" id="{180675CF-18A0-44DC-94A7-B0DBF8A481D3}"/>
              </a:ext>
            </a:extLst>
          </p:cNvPr>
          <p:cNvSpPr>
            <a:spLocks noGrp="1"/>
          </p:cNvSpPr>
          <p:nvPr>
            <p:ph idx="1" hasCustomPrompt="1"/>
          </p:nvPr>
        </p:nvSpPr>
        <p:spPr>
          <a:xfrm>
            <a:off x="768720" y="2397440"/>
            <a:ext cx="9862886" cy="3648517"/>
          </a:xfrm>
        </p:spPr>
        <p:txBody>
          <a:bodyPr/>
          <a:lstStyle>
            <a:lvl1pPr>
              <a:defRPr/>
            </a:lvl1pPr>
            <a:lvl2pPr>
              <a:defRPr/>
            </a:lvl2pPr>
            <a:lvl3pPr>
              <a:defRPr/>
            </a:lvl3pPr>
            <a:lvl4pPr>
              <a:defRPr/>
            </a:lvl4pPr>
            <a:lvl5pPr>
              <a:defRPr/>
            </a:lvl5pPr>
          </a:lstStyle>
          <a:p>
            <a:pPr lvl="0"/>
            <a:r>
              <a:rPr lang="en-GB" noProof="0" dirty="0"/>
              <a:t>Text</a:t>
            </a:r>
          </a:p>
          <a:p>
            <a:pPr lvl="1"/>
            <a:r>
              <a:rPr lang="en-GB" noProof="0" dirty="0"/>
              <a:t>Level two</a:t>
            </a:r>
          </a:p>
          <a:p>
            <a:pPr lvl="2"/>
            <a:r>
              <a:rPr lang="en-GB" noProof="0" dirty="0"/>
              <a:t>Level three</a:t>
            </a:r>
          </a:p>
          <a:p>
            <a:pPr lvl="3"/>
            <a:r>
              <a:rPr lang="en-GB" noProof="0" dirty="0"/>
              <a:t>Level four</a:t>
            </a:r>
          </a:p>
          <a:p>
            <a:pPr lvl="4"/>
            <a:r>
              <a:rPr lang="en-GB" noProof="0" dirty="0"/>
              <a:t>Level </a:t>
            </a:r>
            <a:r>
              <a:rPr lang="en-GB" noProof="0" dirty="0" err="1"/>
              <a:t>fiv</a:t>
            </a:r>
            <a:endParaRPr lang="en-GB" noProof="0" dirty="0"/>
          </a:p>
        </p:txBody>
      </p:sp>
    </p:spTree>
    <p:extLst>
      <p:ext uri="{BB962C8B-B14F-4D97-AF65-F5344CB8AC3E}">
        <p14:creationId xmlns:p14="http://schemas.microsoft.com/office/powerpoint/2010/main" val="135886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2.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4417" y="315176"/>
            <a:ext cx="10943168" cy="944245"/>
          </a:xfrm>
          <a:prstGeom prst="rect">
            <a:avLst/>
          </a:prstGeom>
        </p:spPr>
        <p:txBody>
          <a:bodyPr vert="horz" lIns="0" tIns="0" rIns="0" bIns="0" rtlCol="0" anchor="b" anchorCtr="0">
            <a:normAutofit/>
          </a:bodyPr>
          <a:lstStyle/>
          <a:p>
            <a:r>
              <a:rPr lang="en-GB" noProof="0"/>
              <a:t>Change headline</a:t>
            </a:r>
          </a:p>
        </p:txBody>
      </p:sp>
      <p:sp>
        <p:nvSpPr>
          <p:cNvPr id="8" name="Rektangel 7"/>
          <p:cNvSpPr/>
          <p:nvPr userDrawn="1"/>
        </p:nvSpPr>
        <p:spPr>
          <a:xfrm>
            <a:off x="0" y="6321426"/>
            <a:ext cx="12192000" cy="536576"/>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5" name="Text Placeholder 4"/>
          <p:cNvSpPr>
            <a:spLocks noGrp="1"/>
          </p:cNvSpPr>
          <p:nvPr>
            <p:ph type="body" idx="1"/>
          </p:nvPr>
        </p:nvSpPr>
        <p:spPr>
          <a:xfrm>
            <a:off x="624419" y="1604434"/>
            <a:ext cx="10943168" cy="4705349"/>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Slide Number Placeholder 5"/>
          <p:cNvSpPr>
            <a:spLocks noGrp="1"/>
          </p:cNvSpPr>
          <p:nvPr>
            <p:ph type="sldNum" sz="quarter" idx="4"/>
          </p:nvPr>
        </p:nvSpPr>
        <p:spPr>
          <a:xfrm>
            <a:off x="624420" y="6502186"/>
            <a:ext cx="550561" cy="179504"/>
          </a:xfrm>
          <a:prstGeom prst="rect">
            <a:avLst/>
          </a:prstGeom>
        </p:spPr>
        <p:txBody>
          <a:bodyPr vert="horz" lIns="0" tIns="0" rIns="0" bIns="0" rtlCol="0" anchor="ctr"/>
          <a:lstStyle>
            <a:lvl1pPr algn="l">
              <a:defRPr sz="1067" b="1">
                <a:solidFill>
                  <a:schemeClr val="bg1"/>
                </a:solidFill>
              </a:defRPr>
            </a:lvl1pPr>
          </a:lstStyle>
          <a:p>
            <a:fld id="{1C7EE4C7-CD50-4DFB-835D-61ED02B1F08C}" type="slidenum">
              <a:rPr lang="en-GB" smtClean="0"/>
              <a:pPr/>
              <a:t>‹#›</a:t>
            </a:fld>
            <a:endParaRPr lang="en-GB"/>
          </a:p>
        </p:txBody>
      </p:sp>
      <p:sp>
        <p:nvSpPr>
          <p:cNvPr id="3" name="xxLanguageTextBox">
            <a:extLst>
              <a:ext uri="{FF2B5EF4-FFF2-40B4-BE49-F238E27FC236}">
                <a16:creationId xmlns:a16="http://schemas.microsoft.com/office/drawing/2014/main" id="{6F57DEB4-A479-40EF-A949-3C377324D603}"/>
              </a:ext>
            </a:extLst>
          </p:cNvPr>
          <p:cNvSpPr/>
          <p:nvPr userDrawn="1">
            <p:custDataLst>
              <p:tags r:id="rId29"/>
            </p:custDataLst>
          </p:nvPr>
        </p:nvSpPr>
        <p:spPr>
          <a:xfrm>
            <a:off x="0" y="0"/>
            <a:ext cx="12700" cy="12700"/>
          </a:xfrm>
          <a:prstGeom prst="rect">
            <a:avLst/>
          </a:prstGeom>
          <a:noFill/>
          <a:ln w="95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a:p>
        </p:txBody>
      </p:sp>
      <p:sp>
        <p:nvSpPr>
          <p:cNvPr id="7" name="txtDocInfoName">
            <a:extLst>
              <a:ext uri="{FF2B5EF4-FFF2-40B4-BE49-F238E27FC236}">
                <a16:creationId xmlns:a16="http://schemas.microsoft.com/office/drawing/2014/main" id="{64C87502-3B91-426E-B267-2451D5719A36}"/>
              </a:ext>
            </a:extLst>
          </p:cNvPr>
          <p:cNvSpPr/>
          <p:nvPr userDrawn="1">
            <p:custDataLst>
              <p:tags r:id="rId30"/>
            </p:custDataLst>
          </p:nvPr>
        </p:nvSpPr>
        <p:spPr>
          <a:xfrm>
            <a:off x="0" y="127000"/>
            <a:ext cx="12700" cy="12700"/>
          </a:xfrm>
          <a:prstGeom prst="rect">
            <a:avLst/>
          </a:prstGeom>
          <a:noFill/>
          <a:ln w="95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a:p>
        </p:txBody>
      </p:sp>
      <p:sp>
        <p:nvSpPr>
          <p:cNvPr id="10" name="txtName">
            <a:extLst>
              <a:ext uri="{FF2B5EF4-FFF2-40B4-BE49-F238E27FC236}">
                <a16:creationId xmlns:a16="http://schemas.microsoft.com/office/drawing/2014/main" id="{9D9220FF-DE00-4808-BA04-2FD785A1A6BD}"/>
              </a:ext>
            </a:extLst>
          </p:cNvPr>
          <p:cNvSpPr/>
          <p:nvPr userDrawn="1">
            <p:custDataLst>
              <p:tags r:id="rId31"/>
            </p:custDataLst>
          </p:nvPr>
        </p:nvSpPr>
        <p:spPr>
          <a:xfrm>
            <a:off x="0" y="127000"/>
            <a:ext cx="12700" cy="12700"/>
          </a:xfrm>
          <a:prstGeom prst="rect">
            <a:avLst/>
          </a:prstGeom>
          <a:noFill/>
          <a:ln w="95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a:p>
        </p:txBody>
      </p:sp>
      <p:sp>
        <p:nvSpPr>
          <p:cNvPr id="11" name="txtDate">
            <a:extLst>
              <a:ext uri="{FF2B5EF4-FFF2-40B4-BE49-F238E27FC236}">
                <a16:creationId xmlns:a16="http://schemas.microsoft.com/office/drawing/2014/main" id="{FB2216B5-52A5-4011-AD56-2D44CAB74435}"/>
              </a:ext>
            </a:extLst>
          </p:cNvPr>
          <p:cNvSpPr/>
          <p:nvPr userDrawn="1">
            <p:custDataLst>
              <p:tags r:id="rId32"/>
            </p:custDataLst>
          </p:nvPr>
        </p:nvSpPr>
        <p:spPr>
          <a:xfrm>
            <a:off x="0" y="0"/>
            <a:ext cx="12700" cy="12700"/>
          </a:xfrm>
          <a:prstGeom prst="rect">
            <a:avLst/>
          </a:prstGeom>
          <a:noFill/>
          <a:ln w="95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a:p>
        </p:txBody>
      </p:sp>
      <p:sp>
        <p:nvSpPr>
          <p:cNvPr id="12" name="txtVersion">
            <a:extLst>
              <a:ext uri="{FF2B5EF4-FFF2-40B4-BE49-F238E27FC236}">
                <a16:creationId xmlns:a16="http://schemas.microsoft.com/office/drawing/2014/main" id="{D0151C01-17C2-4DFE-AC28-BBB77F1FA3BE}"/>
              </a:ext>
            </a:extLst>
          </p:cNvPr>
          <p:cNvSpPr/>
          <p:nvPr userDrawn="1">
            <p:custDataLst>
              <p:tags r:id="rId33"/>
            </p:custDataLst>
          </p:nvPr>
        </p:nvSpPr>
        <p:spPr>
          <a:xfrm>
            <a:off x="0" y="0"/>
            <a:ext cx="12700" cy="12700"/>
          </a:xfrm>
          <a:prstGeom prst="rect">
            <a:avLst/>
          </a:prstGeom>
          <a:noFill/>
          <a:ln w="95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a:p>
        </p:txBody>
      </p:sp>
      <p:pic>
        <p:nvPicPr>
          <p:cNvPr id="13" name="Bildobjekt 12">
            <a:extLst>
              <a:ext uri="{FF2B5EF4-FFF2-40B4-BE49-F238E27FC236}">
                <a16:creationId xmlns:a16="http://schemas.microsoft.com/office/drawing/2014/main" id="{2BD4A6DB-FA51-6345-83F9-D32BFE5ECAAD}"/>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10497669" y="6456194"/>
            <a:ext cx="1344333" cy="278585"/>
          </a:xfrm>
          <a:prstGeom prst="rect">
            <a:avLst/>
          </a:prstGeom>
        </p:spPr>
      </p:pic>
    </p:spTree>
    <p:extLst>
      <p:ext uri="{BB962C8B-B14F-4D97-AF65-F5344CB8AC3E}">
        <p14:creationId xmlns:p14="http://schemas.microsoft.com/office/powerpoint/2010/main" val="3958105166"/>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 id="2147483668" r:id="rId6"/>
    <p:sldLayoutId id="2147483669" r:id="rId7"/>
    <p:sldLayoutId id="2147483673" r:id="rId8"/>
    <p:sldLayoutId id="2147483674" r:id="rId9"/>
    <p:sldLayoutId id="2147483675" r:id="rId10"/>
    <p:sldLayoutId id="2147483688"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9" r:id="rId24"/>
    <p:sldLayoutId id="2147483690" r:id="rId25"/>
    <p:sldLayoutId id="2147483691" r:id="rId26"/>
    <p:sldLayoutId id="2147483692" r:id="rId27"/>
  </p:sldLayoutIdLst>
  <p:hf hdr="0" ftr="0" dt="0"/>
  <p:txStyles>
    <p:titleStyle>
      <a:lvl1pPr algn="l" defTabSz="609585" rtl="0" eaLnBrk="1" latinLnBrk="0" hangingPunct="1">
        <a:spcBef>
          <a:spcPct val="0"/>
        </a:spcBef>
        <a:buNone/>
        <a:defRPr sz="3067" b="1" kern="1200" cap="all" spc="-67">
          <a:solidFill>
            <a:schemeClr val="accent1"/>
          </a:solidFill>
          <a:latin typeface="+mj-lt"/>
          <a:ea typeface="+mj-ea"/>
          <a:cs typeface="Arial"/>
        </a:defRPr>
      </a:lvl1pPr>
    </p:titleStyle>
    <p:bodyStyle>
      <a:lvl1pPr marL="268288" indent="-268288" algn="l" defTabSz="609585" rtl="0" eaLnBrk="1" latinLnBrk="0" hangingPunct="1">
        <a:spcBef>
          <a:spcPts val="430"/>
        </a:spcBef>
        <a:buClr>
          <a:schemeClr val="accent1"/>
        </a:buClr>
        <a:buFont typeface="Wingdings" panose="05000000000000000000" pitchFamily="2" charset="2"/>
        <a:buChar char="§"/>
        <a:defRPr sz="1800" b="0" kern="1200" spc="-67" baseline="0">
          <a:solidFill>
            <a:schemeClr val="tx1"/>
          </a:solidFill>
          <a:latin typeface="+mn-lt"/>
          <a:ea typeface="+mn-ea"/>
          <a:cs typeface="Arial"/>
        </a:defRPr>
      </a:lvl1pPr>
      <a:lvl2pPr marL="536575" indent="-268288" algn="l" defTabSz="609585" rtl="0" eaLnBrk="1" latinLnBrk="0" hangingPunct="1">
        <a:spcBef>
          <a:spcPct val="20000"/>
        </a:spcBef>
        <a:buClr>
          <a:schemeClr val="accent1"/>
        </a:buClr>
        <a:buFont typeface="Arial" panose="020B0604020202020204" pitchFamily="34" charset="0"/>
        <a:buChar char="•"/>
        <a:defRPr sz="1600" kern="1200" spc="-67">
          <a:solidFill>
            <a:schemeClr val="tx1"/>
          </a:solidFill>
          <a:latin typeface="+mn-lt"/>
          <a:ea typeface="+mn-ea"/>
          <a:cs typeface="Arial"/>
        </a:defRPr>
      </a:lvl2pPr>
      <a:lvl3pPr marL="804863" indent="-268288" algn="l" defTabSz="609585" rtl="0" eaLnBrk="1" latinLnBrk="0" hangingPunct="1">
        <a:spcBef>
          <a:spcPct val="20000"/>
        </a:spcBef>
        <a:buClr>
          <a:schemeClr val="accent1"/>
        </a:buClr>
        <a:buFont typeface="Arial" panose="020B0604020202020204" pitchFamily="34" charset="0"/>
        <a:buChar char="−"/>
        <a:defRPr sz="1400" kern="1200" spc="-67">
          <a:solidFill>
            <a:schemeClr val="tx1"/>
          </a:solidFill>
          <a:latin typeface="+mn-lt"/>
          <a:ea typeface="+mn-ea"/>
          <a:cs typeface="Arial"/>
        </a:defRPr>
      </a:lvl3pPr>
      <a:lvl4pPr marL="1079500" indent="-274638" algn="l" defTabSz="609585" rtl="0" eaLnBrk="1" latinLnBrk="0" hangingPunct="1">
        <a:spcBef>
          <a:spcPct val="20000"/>
        </a:spcBef>
        <a:buClr>
          <a:schemeClr val="accent1"/>
        </a:buClr>
        <a:buFont typeface="Arial" panose="020B0604020202020204" pitchFamily="34" charset="0"/>
        <a:buChar char="−"/>
        <a:defRPr sz="1400" kern="1200" spc="-67">
          <a:solidFill>
            <a:schemeClr val="tx1"/>
          </a:solidFill>
          <a:latin typeface="+mn-lt"/>
          <a:ea typeface="+mn-ea"/>
          <a:cs typeface="Arial"/>
        </a:defRPr>
      </a:lvl4pPr>
      <a:lvl5pPr marL="1347788" indent="-268288" algn="l" defTabSz="609585" rtl="0" eaLnBrk="1" latinLnBrk="0" hangingPunct="1">
        <a:spcBef>
          <a:spcPct val="20000"/>
        </a:spcBef>
        <a:buClr>
          <a:schemeClr val="accent1"/>
        </a:buClr>
        <a:buFont typeface="Arial" panose="020B0604020202020204" pitchFamily="34" charset="0"/>
        <a:buChar char="−"/>
        <a:defRPr sz="1400" kern="1200" spc="-67">
          <a:solidFill>
            <a:schemeClr val="tx1"/>
          </a:solidFill>
          <a:latin typeface="+mn-lt"/>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userDrawn="1">
          <p15:clr>
            <a:srgbClr val="F26B43"/>
          </p15:clr>
        </p15:guide>
        <p15:guide id="2" orient="horz" pos="192" userDrawn="1">
          <p15:clr>
            <a:srgbClr val="F26B43"/>
          </p15:clr>
        </p15:guide>
        <p15:guide id="4" pos="7287" userDrawn="1">
          <p15:clr>
            <a:srgbClr val="F26B43"/>
          </p15:clr>
        </p15:guide>
        <p15:guide id="5" pos="393" userDrawn="1">
          <p15:clr>
            <a:srgbClr val="F26B43"/>
          </p15:clr>
        </p15:guide>
        <p15:guide id="6" orient="horz" pos="1006" userDrawn="1">
          <p15:clr>
            <a:srgbClr val="F26B43"/>
          </p15:clr>
        </p15:guide>
        <p15:guide id="7" orient="horz" pos="398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hyperlink" Target="https://www.easymining.se/projects/feed-phosphate/" TargetMode="External"/><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30.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BC46A5-9F82-44F0-9E95-D414F1063111}"/>
              </a:ext>
            </a:extLst>
          </p:cNvPr>
          <p:cNvSpPr>
            <a:spLocks noGrp="1"/>
          </p:cNvSpPr>
          <p:nvPr>
            <p:ph type="title"/>
          </p:nvPr>
        </p:nvSpPr>
        <p:spPr>
          <a:xfrm>
            <a:off x="609600" y="2629497"/>
            <a:ext cx="10972800" cy="984779"/>
          </a:xfrm>
        </p:spPr>
        <p:txBody>
          <a:bodyPr>
            <a:normAutofit fontScale="90000"/>
          </a:bodyPr>
          <a:lstStyle/>
          <a:p>
            <a:r>
              <a:rPr lang="en-GB" sz="4400" dirty="0"/>
              <a:t>Circular economy for real</a:t>
            </a:r>
            <a:br>
              <a:rPr lang="en-GB" sz="4400" dirty="0"/>
            </a:br>
            <a:r>
              <a:rPr lang="en-GB" sz="3600" dirty="0"/>
              <a:t>closing the phosphorus cycle</a:t>
            </a:r>
            <a:endParaRPr lang="en-GB" sz="4400" dirty="0"/>
          </a:p>
        </p:txBody>
      </p:sp>
      <p:sp>
        <p:nvSpPr>
          <p:cNvPr id="3" name="Platshållare för text 2">
            <a:extLst>
              <a:ext uri="{FF2B5EF4-FFF2-40B4-BE49-F238E27FC236}">
                <a16:creationId xmlns:a16="http://schemas.microsoft.com/office/drawing/2014/main" id="{EE02FEC4-F8C2-4AF9-BC91-08FD8E30A433}"/>
              </a:ext>
            </a:extLst>
          </p:cNvPr>
          <p:cNvSpPr>
            <a:spLocks noGrp="1"/>
          </p:cNvSpPr>
          <p:nvPr>
            <p:ph type="body" sz="quarter" idx="12"/>
          </p:nvPr>
        </p:nvSpPr>
        <p:spPr>
          <a:xfrm>
            <a:off x="609600" y="4085090"/>
            <a:ext cx="10972800" cy="918633"/>
          </a:xfrm>
        </p:spPr>
        <p:txBody>
          <a:bodyPr>
            <a:normAutofit/>
          </a:bodyPr>
          <a:lstStyle/>
          <a:p>
            <a:r>
              <a:rPr lang="en-GB" dirty="0"/>
              <a:t>Sara Stiernström 2022-03-31</a:t>
            </a:r>
          </a:p>
        </p:txBody>
      </p:sp>
      <p:sp>
        <p:nvSpPr>
          <p:cNvPr id="4" name="Platshållare för bildnummer 3">
            <a:extLst>
              <a:ext uri="{FF2B5EF4-FFF2-40B4-BE49-F238E27FC236}">
                <a16:creationId xmlns:a16="http://schemas.microsoft.com/office/drawing/2014/main" id="{8DEA7B55-E5D2-461C-9B83-CA382C87A333}"/>
              </a:ext>
            </a:extLst>
          </p:cNvPr>
          <p:cNvSpPr>
            <a:spLocks noGrp="1"/>
          </p:cNvSpPr>
          <p:nvPr>
            <p:ph type="sldNum" sz="quarter" idx="13"/>
          </p:nvPr>
        </p:nvSpPr>
        <p:spPr/>
        <p:txBody>
          <a:bodyPr/>
          <a:lstStyle/>
          <a:p>
            <a:fld id="{1C7EE4C7-CD50-4DFB-835D-61ED02B1F08C}" type="slidenum">
              <a:rPr lang="en-GB" smtClean="0"/>
              <a:pPr/>
              <a:t>1</a:t>
            </a:fld>
            <a:endParaRPr lang="en-GB"/>
          </a:p>
        </p:txBody>
      </p:sp>
      <p:pic>
        <p:nvPicPr>
          <p:cNvPr id="5" name="Bildobjekt 4">
            <a:extLst>
              <a:ext uri="{FF2B5EF4-FFF2-40B4-BE49-F238E27FC236}">
                <a16:creationId xmlns:a16="http://schemas.microsoft.com/office/drawing/2014/main" id="{AA3535C2-7778-453B-A744-94B0BD18391D}"/>
              </a:ext>
            </a:extLst>
          </p:cNvPr>
          <p:cNvPicPr>
            <a:picLocks noChangeAspect="1"/>
          </p:cNvPicPr>
          <p:nvPr/>
        </p:nvPicPr>
        <p:blipFill rotWithShape="1">
          <a:blip r:embed="rId3"/>
          <a:srcRect b="22535"/>
          <a:stretch/>
        </p:blipFill>
        <p:spPr>
          <a:xfrm>
            <a:off x="-247163" y="4677827"/>
            <a:ext cx="3060457" cy="1634053"/>
          </a:xfrm>
          <a:prstGeom prst="rect">
            <a:avLst/>
          </a:prstGeom>
        </p:spPr>
      </p:pic>
      <p:pic>
        <p:nvPicPr>
          <p:cNvPr id="10" name="Bildobjekt 9">
            <a:extLst>
              <a:ext uri="{FF2B5EF4-FFF2-40B4-BE49-F238E27FC236}">
                <a16:creationId xmlns:a16="http://schemas.microsoft.com/office/drawing/2014/main" id="{8307812C-43A5-491D-8FF7-F92B14B44D44}"/>
              </a:ext>
            </a:extLst>
          </p:cNvPr>
          <p:cNvPicPr>
            <a:picLocks noChangeAspect="1"/>
          </p:cNvPicPr>
          <p:nvPr/>
        </p:nvPicPr>
        <p:blipFill>
          <a:blip r:embed="rId4"/>
          <a:stretch>
            <a:fillRect/>
          </a:stretch>
        </p:blipFill>
        <p:spPr>
          <a:xfrm>
            <a:off x="0" y="6315672"/>
            <a:ext cx="12192000" cy="556324"/>
          </a:xfrm>
          <a:prstGeom prst="rect">
            <a:avLst/>
          </a:prstGeom>
        </p:spPr>
      </p:pic>
    </p:spTree>
    <p:extLst>
      <p:ext uri="{BB962C8B-B14F-4D97-AF65-F5344CB8AC3E}">
        <p14:creationId xmlns:p14="http://schemas.microsoft.com/office/powerpoint/2010/main" val="4097594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E96CB903-34E0-434F-BAC4-3A5B7CC5AB5F}"/>
              </a:ext>
            </a:extLst>
          </p:cNvPr>
          <p:cNvSpPr>
            <a:spLocks noGrp="1"/>
          </p:cNvSpPr>
          <p:nvPr>
            <p:ph sz="quarter" idx="12"/>
          </p:nvPr>
        </p:nvSpPr>
        <p:spPr/>
        <p:txBody>
          <a:bodyPr/>
          <a:lstStyle/>
          <a:p>
            <a:endParaRPr lang="sv-SE"/>
          </a:p>
        </p:txBody>
      </p:sp>
      <p:pic>
        <p:nvPicPr>
          <p:cNvPr id="1026" name="Picture 2">
            <a:extLst>
              <a:ext uri="{FF2B5EF4-FFF2-40B4-BE49-F238E27FC236}">
                <a16:creationId xmlns:a16="http://schemas.microsoft.com/office/drawing/2014/main" id="{AD54532C-5131-4F69-9F1C-F232DA868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48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E96CB903-34E0-434F-BAC4-3A5B7CC5AB5F}"/>
              </a:ext>
            </a:extLst>
          </p:cNvPr>
          <p:cNvSpPr>
            <a:spLocks noGrp="1"/>
          </p:cNvSpPr>
          <p:nvPr>
            <p:ph sz="quarter" idx="12"/>
          </p:nvPr>
        </p:nvSpPr>
        <p:spPr/>
        <p:txBody>
          <a:bodyPr/>
          <a:lstStyle/>
          <a:p>
            <a:endParaRPr lang="sv-SE"/>
          </a:p>
        </p:txBody>
      </p:sp>
      <p:pic>
        <p:nvPicPr>
          <p:cNvPr id="1026" name="Picture 2">
            <a:extLst>
              <a:ext uri="{FF2B5EF4-FFF2-40B4-BE49-F238E27FC236}">
                <a16:creationId xmlns:a16="http://schemas.microsoft.com/office/drawing/2014/main" id="{AD54532C-5131-4F69-9F1C-F232DA868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3">
            <a:extLst>
              <a:ext uri="{FF2B5EF4-FFF2-40B4-BE49-F238E27FC236}">
                <a16:creationId xmlns:a16="http://schemas.microsoft.com/office/drawing/2014/main" id="{ED388F67-636C-4361-B158-1A9AE12DB00D}"/>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ruta 7">
            <a:extLst>
              <a:ext uri="{FF2B5EF4-FFF2-40B4-BE49-F238E27FC236}">
                <a16:creationId xmlns:a16="http://schemas.microsoft.com/office/drawing/2014/main" id="{D7427B9C-F7BE-4B76-B59D-FAF27F40C320}"/>
              </a:ext>
            </a:extLst>
          </p:cNvPr>
          <p:cNvSpPr txBox="1"/>
          <p:nvPr/>
        </p:nvSpPr>
        <p:spPr>
          <a:xfrm>
            <a:off x="1321788" y="5973809"/>
            <a:ext cx="2231309" cy="815608"/>
          </a:xfrm>
          <a:prstGeom prst="rect">
            <a:avLst/>
          </a:prstGeom>
          <a:noFill/>
        </p:spPr>
        <p:txBody>
          <a:bodyPr wrap="square" rtlCol="0">
            <a:spAutoFit/>
          </a:bodyPr>
          <a:lstStyle/>
          <a:p>
            <a:r>
              <a:rPr lang="en-GB" sz="1400" b="1">
                <a:solidFill>
                  <a:schemeClr val="bg1"/>
                </a:solidFill>
              </a:rPr>
              <a:t>ASH2PHOS</a:t>
            </a:r>
          </a:p>
          <a:p>
            <a:endParaRPr lang="en-GB" sz="500">
              <a:solidFill>
                <a:schemeClr val="bg1"/>
              </a:solidFill>
            </a:endParaRPr>
          </a:p>
          <a:p>
            <a:r>
              <a:rPr lang="en-GB" sz="1400">
                <a:solidFill>
                  <a:schemeClr val="bg1"/>
                </a:solidFill>
              </a:rPr>
              <a:t>Phosphorus extraction from sewage sludge ash</a:t>
            </a:r>
          </a:p>
        </p:txBody>
      </p:sp>
      <p:sp>
        <p:nvSpPr>
          <p:cNvPr id="7" name="textruta 8">
            <a:extLst>
              <a:ext uri="{FF2B5EF4-FFF2-40B4-BE49-F238E27FC236}">
                <a16:creationId xmlns:a16="http://schemas.microsoft.com/office/drawing/2014/main" id="{284CD8DA-93A1-4BC1-AB80-1B4C9FDFBF17}"/>
              </a:ext>
            </a:extLst>
          </p:cNvPr>
          <p:cNvSpPr txBox="1"/>
          <p:nvPr/>
        </p:nvSpPr>
        <p:spPr>
          <a:xfrm>
            <a:off x="3641570" y="5975866"/>
            <a:ext cx="1880229" cy="800219"/>
          </a:xfrm>
          <a:prstGeom prst="rect">
            <a:avLst/>
          </a:prstGeom>
          <a:noFill/>
        </p:spPr>
        <p:txBody>
          <a:bodyPr wrap="square" rtlCol="0">
            <a:spAutoFit/>
          </a:bodyPr>
          <a:lstStyle/>
          <a:p>
            <a:r>
              <a:rPr lang="en-GB" sz="1400" b="1">
                <a:solidFill>
                  <a:schemeClr val="bg1"/>
                </a:solidFill>
              </a:rPr>
              <a:t>ASH2SALT</a:t>
            </a:r>
            <a:r>
              <a:rPr lang="en-GB" sz="1400">
                <a:solidFill>
                  <a:schemeClr val="bg1"/>
                </a:solidFill>
              </a:rPr>
              <a:t> </a:t>
            </a:r>
          </a:p>
          <a:p>
            <a:endParaRPr lang="en-GB" sz="400">
              <a:solidFill>
                <a:schemeClr val="bg1"/>
              </a:solidFill>
            </a:endParaRPr>
          </a:p>
          <a:p>
            <a:r>
              <a:rPr lang="sv-SE" sz="1400">
                <a:solidFill>
                  <a:schemeClr val="bg1"/>
                </a:solidFill>
              </a:rPr>
              <a:t>Salt </a:t>
            </a:r>
            <a:r>
              <a:rPr lang="sv-SE" sz="1400" err="1">
                <a:solidFill>
                  <a:schemeClr val="bg1"/>
                </a:solidFill>
              </a:rPr>
              <a:t>extraction</a:t>
            </a:r>
            <a:r>
              <a:rPr lang="sv-SE" sz="1400">
                <a:solidFill>
                  <a:schemeClr val="bg1"/>
                </a:solidFill>
              </a:rPr>
              <a:t> from fly </a:t>
            </a:r>
            <a:r>
              <a:rPr lang="sv-SE" sz="1400" err="1">
                <a:solidFill>
                  <a:schemeClr val="bg1"/>
                </a:solidFill>
              </a:rPr>
              <a:t>ash</a:t>
            </a:r>
            <a:endParaRPr lang="en-GB" sz="1400">
              <a:solidFill>
                <a:schemeClr val="bg1"/>
              </a:solidFill>
            </a:endParaRPr>
          </a:p>
        </p:txBody>
      </p:sp>
      <p:sp>
        <p:nvSpPr>
          <p:cNvPr id="8" name="textruta 9">
            <a:extLst>
              <a:ext uri="{FF2B5EF4-FFF2-40B4-BE49-F238E27FC236}">
                <a16:creationId xmlns:a16="http://schemas.microsoft.com/office/drawing/2014/main" id="{56B6E9F4-70A5-4C24-8C0C-327242D04DA2}"/>
              </a:ext>
            </a:extLst>
          </p:cNvPr>
          <p:cNvSpPr txBox="1"/>
          <p:nvPr/>
        </p:nvSpPr>
        <p:spPr>
          <a:xfrm>
            <a:off x="8406739" y="5973809"/>
            <a:ext cx="2463473" cy="800219"/>
          </a:xfrm>
          <a:prstGeom prst="rect">
            <a:avLst/>
          </a:prstGeom>
          <a:noFill/>
        </p:spPr>
        <p:txBody>
          <a:bodyPr wrap="square" rtlCol="0">
            <a:spAutoFit/>
          </a:bodyPr>
          <a:lstStyle/>
          <a:p>
            <a:r>
              <a:rPr lang="en-GB" sz="1400" b="1">
                <a:solidFill>
                  <a:schemeClr val="bg1"/>
                </a:solidFill>
              </a:rPr>
              <a:t>PROJECT NITROGEN</a:t>
            </a:r>
          </a:p>
          <a:p>
            <a:r>
              <a:rPr lang="en-GB" sz="400" b="1">
                <a:solidFill>
                  <a:schemeClr val="bg1"/>
                </a:solidFill>
              </a:rPr>
              <a:t> </a:t>
            </a:r>
            <a:endParaRPr lang="en-GB" sz="400">
              <a:solidFill>
                <a:schemeClr val="bg1"/>
              </a:solidFill>
            </a:endParaRPr>
          </a:p>
          <a:p>
            <a:r>
              <a:rPr lang="en-US" sz="1400">
                <a:solidFill>
                  <a:schemeClr val="bg1"/>
                </a:solidFill>
              </a:rPr>
              <a:t>Recovery of nitrogen from liquid waste streams</a:t>
            </a:r>
            <a:endParaRPr lang="en-GB" sz="1400">
              <a:solidFill>
                <a:schemeClr val="bg1"/>
              </a:solidFill>
            </a:endParaRPr>
          </a:p>
        </p:txBody>
      </p:sp>
      <p:sp>
        <p:nvSpPr>
          <p:cNvPr id="9" name="textruta 14">
            <a:extLst>
              <a:ext uri="{FF2B5EF4-FFF2-40B4-BE49-F238E27FC236}">
                <a16:creationId xmlns:a16="http://schemas.microsoft.com/office/drawing/2014/main" id="{5F9154F6-DC41-4E89-B4BA-C83BC83C3DB2}"/>
              </a:ext>
            </a:extLst>
          </p:cNvPr>
          <p:cNvSpPr txBox="1"/>
          <p:nvPr/>
        </p:nvSpPr>
        <p:spPr>
          <a:xfrm>
            <a:off x="6095999" y="5971241"/>
            <a:ext cx="2310739" cy="800219"/>
          </a:xfrm>
          <a:prstGeom prst="rect">
            <a:avLst/>
          </a:prstGeom>
          <a:noFill/>
        </p:spPr>
        <p:txBody>
          <a:bodyPr wrap="square" rtlCol="0">
            <a:spAutoFit/>
          </a:bodyPr>
          <a:lstStyle/>
          <a:p>
            <a:r>
              <a:rPr lang="en-GB" sz="1400" b="1">
                <a:solidFill>
                  <a:schemeClr val="bg1"/>
                </a:solidFill>
              </a:rPr>
              <a:t>CLEANMAP</a:t>
            </a:r>
            <a:endParaRPr lang="en-GB" sz="1400">
              <a:solidFill>
                <a:schemeClr val="bg1"/>
              </a:solidFill>
            </a:endParaRPr>
          </a:p>
          <a:p>
            <a:endParaRPr lang="en-GB" sz="400">
              <a:solidFill>
                <a:schemeClr val="bg1"/>
              </a:solidFill>
            </a:endParaRPr>
          </a:p>
          <a:p>
            <a:r>
              <a:rPr lang="en-US" sz="1400">
                <a:solidFill>
                  <a:schemeClr val="bg1"/>
                </a:solidFill>
              </a:rPr>
              <a:t>Energy efficient production of ammonium phosphate</a:t>
            </a:r>
            <a:endParaRPr lang="en-GB" sz="1400">
              <a:solidFill>
                <a:schemeClr val="bg1"/>
              </a:solidFill>
            </a:endParaRPr>
          </a:p>
        </p:txBody>
      </p:sp>
      <p:sp>
        <p:nvSpPr>
          <p:cNvPr id="10" name="Rektangel 16">
            <a:extLst>
              <a:ext uri="{FF2B5EF4-FFF2-40B4-BE49-F238E27FC236}">
                <a16:creationId xmlns:a16="http://schemas.microsoft.com/office/drawing/2014/main" id="{5B85297E-268A-400E-8583-535C6DEC374B}"/>
              </a:ext>
            </a:extLst>
          </p:cNvPr>
          <p:cNvSpPr/>
          <p:nvPr/>
        </p:nvSpPr>
        <p:spPr>
          <a:xfrm>
            <a:off x="236370" y="596396"/>
            <a:ext cx="2942260" cy="3676391"/>
          </a:xfrm>
          <a:prstGeom prst="rect">
            <a:avLst/>
          </a:prstGeom>
        </p:spPr>
        <p:txBody>
          <a:bodyPr wrap="square">
            <a:spAutoFit/>
          </a:bodyPr>
          <a:lstStyle/>
          <a:p>
            <a:pPr defTabSz="609585">
              <a:spcBef>
                <a:spcPct val="0"/>
              </a:spcBef>
            </a:pPr>
            <a:r>
              <a:rPr lang="sv-SE" sz="3070" b="1" cap="all" spc="-67" dirty="0" err="1">
                <a:solidFill>
                  <a:schemeClr val="bg1"/>
                </a:solidFill>
                <a:latin typeface="+mj-lt"/>
                <a:ea typeface="+mj-ea"/>
                <a:cs typeface="Arial"/>
              </a:rPr>
              <a:t>Production</a:t>
            </a:r>
            <a:r>
              <a:rPr lang="sv-SE" sz="3070" b="1" cap="all" spc="-67" dirty="0">
                <a:solidFill>
                  <a:schemeClr val="bg1"/>
                </a:solidFill>
                <a:latin typeface="+mj-lt"/>
                <a:ea typeface="+mj-ea"/>
                <a:cs typeface="Arial"/>
              </a:rPr>
              <a:t> for the </a:t>
            </a:r>
            <a:r>
              <a:rPr lang="sv-SE" sz="3070" b="1" cap="all" spc="-67" dirty="0" err="1">
                <a:solidFill>
                  <a:schemeClr val="bg1"/>
                </a:solidFill>
                <a:latin typeface="+mj-lt"/>
                <a:ea typeface="+mj-ea"/>
                <a:cs typeface="Arial"/>
              </a:rPr>
              <a:t>future</a:t>
            </a:r>
            <a:endParaRPr lang="sv-SE" sz="3070" b="1" cap="all" spc="-67" dirty="0">
              <a:solidFill>
                <a:schemeClr val="bg1"/>
              </a:solidFill>
              <a:latin typeface="+mj-lt"/>
              <a:ea typeface="+mj-ea"/>
              <a:cs typeface="Arial"/>
            </a:endParaRPr>
          </a:p>
          <a:p>
            <a:pPr defTabSz="609585">
              <a:spcBef>
                <a:spcPct val="0"/>
              </a:spcBef>
            </a:pPr>
            <a:endParaRPr lang="sv-SE" sz="3070" b="1" cap="all" spc="-67" dirty="0">
              <a:solidFill>
                <a:schemeClr val="bg1"/>
              </a:solidFill>
              <a:latin typeface="+mj-lt"/>
              <a:ea typeface="+mj-ea"/>
              <a:cs typeface="Arial"/>
            </a:endParaRPr>
          </a:p>
          <a:p>
            <a:pPr defTabSz="609585">
              <a:spcBef>
                <a:spcPct val="0"/>
              </a:spcBef>
            </a:pPr>
            <a:r>
              <a:rPr lang="sv-SE" sz="3070" b="1" cap="all" spc="-67" dirty="0" err="1">
                <a:solidFill>
                  <a:schemeClr val="bg1"/>
                </a:solidFill>
                <a:latin typeface="+mj-lt"/>
                <a:ea typeface="+mj-ea"/>
                <a:cs typeface="Arial"/>
              </a:rPr>
              <a:t>Closing</a:t>
            </a:r>
            <a:r>
              <a:rPr lang="sv-SE" sz="3070" b="1" cap="all" spc="-67" dirty="0">
                <a:solidFill>
                  <a:schemeClr val="bg1"/>
                </a:solidFill>
                <a:latin typeface="+mj-lt"/>
                <a:ea typeface="+mj-ea"/>
                <a:cs typeface="Arial"/>
              </a:rPr>
              <a:t> </a:t>
            </a:r>
            <a:r>
              <a:rPr lang="sv-SE" sz="3070" b="1" cap="all" spc="-67" dirty="0" err="1">
                <a:solidFill>
                  <a:schemeClr val="bg1"/>
                </a:solidFill>
                <a:latin typeface="+mj-lt"/>
                <a:ea typeface="+mj-ea"/>
                <a:cs typeface="Arial"/>
              </a:rPr>
              <a:t>nutrient</a:t>
            </a:r>
            <a:r>
              <a:rPr lang="sv-SE" sz="3070" b="1" cap="all" spc="-67" dirty="0">
                <a:solidFill>
                  <a:schemeClr val="bg1"/>
                </a:solidFill>
                <a:latin typeface="+mj-lt"/>
                <a:ea typeface="+mj-ea"/>
                <a:cs typeface="Arial"/>
              </a:rPr>
              <a:t> </a:t>
            </a:r>
            <a:r>
              <a:rPr lang="sv-SE" sz="3070" b="1" cap="all" spc="-67" dirty="0" err="1">
                <a:solidFill>
                  <a:schemeClr val="bg1"/>
                </a:solidFill>
                <a:latin typeface="+mj-lt"/>
                <a:ea typeface="+mj-ea"/>
                <a:cs typeface="Arial"/>
              </a:rPr>
              <a:t>cycles</a:t>
            </a:r>
            <a:endParaRPr lang="sv-SE" sz="3070" b="1" cap="all" spc="-67" dirty="0">
              <a:solidFill>
                <a:schemeClr val="bg1"/>
              </a:solidFill>
              <a:latin typeface="+mj-lt"/>
              <a:ea typeface="+mj-ea"/>
              <a:cs typeface="Arial"/>
            </a:endParaRPr>
          </a:p>
          <a:p>
            <a:endParaRPr lang="sv-SE" dirty="0"/>
          </a:p>
        </p:txBody>
      </p:sp>
      <p:sp>
        <p:nvSpPr>
          <p:cNvPr id="11" name="TextBox 10">
            <a:extLst>
              <a:ext uri="{FF2B5EF4-FFF2-40B4-BE49-F238E27FC236}">
                <a16:creationId xmlns:a16="http://schemas.microsoft.com/office/drawing/2014/main" id="{5AF4EB56-6E29-49B9-A10C-0A4A96F29D98}"/>
              </a:ext>
            </a:extLst>
          </p:cNvPr>
          <p:cNvSpPr txBox="1"/>
          <p:nvPr/>
        </p:nvSpPr>
        <p:spPr>
          <a:xfrm>
            <a:off x="4283845" y="751589"/>
            <a:ext cx="697627" cy="1015663"/>
          </a:xfrm>
          <a:prstGeom prst="rect">
            <a:avLst/>
          </a:prstGeom>
          <a:noFill/>
        </p:spPr>
        <p:txBody>
          <a:bodyPr wrap="none" rtlCol="0">
            <a:spAutoFit/>
          </a:bodyPr>
          <a:lstStyle/>
          <a:p>
            <a:r>
              <a:rPr lang="de-DE" sz="6000" b="1">
                <a:solidFill>
                  <a:schemeClr val="bg1"/>
                </a:solidFill>
              </a:rPr>
              <a:t>P</a:t>
            </a:r>
            <a:endParaRPr lang="en-GB" sz="6000" b="1" err="1">
              <a:solidFill>
                <a:schemeClr val="bg1"/>
              </a:solidFill>
            </a:endParaRPr>
          </a:p>
        </p:txBody>
      </p:sp>
      <p:sp>
        <p:nvSpPr>
          <p:cNvPr id="12" name="TextBox 11">
            <a:extLst>
              <a:ext uri="{FF2B5EF4-FFF2-40B4-BE49-F238E27FC236}">
                <a16:creationId xmlns:a16="http://schemas.microsoft.com/office/drawing/2014/main" id="{CE545AEE-1078-4434-988B-D81866F1B32A}"/>
              </a:ext>
            </a:extLst>
          </p:cNvPr>
          <p:cNvSpPr txBox="1"/>
          <p:nvPr/>
        </p:nvSpPr>
        <p:spPr>
          <a:xfrm>
            <a:off x="8783212" y="753624"/>
            <a:ext cx="1253869" cy="1015663"/>
          </a:xfrm>
          <a:prstGeom prst="rect">
            <a:avLst/>
          </a:prstGeom>
          <a:noFill/>
        </p:spPr>
        <p:txBody>
          <a:bodyPr wrap="none" rtlCol="0">
            <a:spAutoFit/>
          </a:bodyPr>
          <a:lstStyle/>
          <a:p>
            <a:r>
              <a:rPr lang="de-DE" sz="6000" b="1">
                <a:solidFill>
                  <a:schemeClr val="bg1"/>
                </a:solidFill>
              </a:rPr>
              <a:t>NP</a:t>
            </a:r>
            <a:endParaRPr lang="en-GB" sz="6000" b="1" err="1">
              <a:solidFill>
                <a:schemeClr val="bg1"/>
              </a:solidFill>
            </a:endParaRPr>
          </a:p>
        </p:txBody>
      </p:sp>
      <p:sp>
        <p:nvSpPr>
          <p:cNvPr id="13" name="TextBox 12">
            <a:extLst>
              <a:ext uri="{FF2B5EF4-FFF2-40B4-BE49-F238E27FC236}">
                <a16:creationId xmlns:a16="http://schemas.microsoft.com/office/drawing/2014/main" id="{A17673AF-D2B7-4D94-BCE7-AABCB46BD4AF}"/>
              </a:ext>
            </a:extLst>
          </p:cNvPr>
          <p:cNvSpPr txBox="1"/>
          <p:nvPr/>
        </p:nvSpPr>
        <p:spPr>
          <a:xfrm>
            <a:off x="6632200" y="751589"/>
            <a:ext cx="740908" cy="1015663"/>
          </a:xfrm>
          <a:prstGeom prst="rect">
            <a:avLst/>
          </a:prstGeom>
          <a:noFill/>
        </p:spPr>
        <p:txBody>
          <a:bodyPr wrap="none" rtlCol="0">
            <a:spAutoFit/>
          </a:bodyPr>
          <a:lstStyle/>
          <a:p>
            <a:r>
              <a:rPr lang="de-DE" sz="6000" b="1">
                <a:solidFill>
                  <a:schemeClr val="bg1"/>
                </a:solidFill>
              </a:rPr>
              <a:t>K</a:t>
            </a:r>
            <a:endParaRPr lang="en-GB" sz="6000" b="1" err="1">
              <a:solidFill>
                <a:schemeClr val="bg1"/>
              </a:solidFill>
            </a:endParaRPr>
          </a:p>
        </p:txBody>
      </p:sp>
      <p:sp>
        <p:nvSpPr>
          <p:cNvPr id="14" name="TextBox 13">
            <a:extLst>
              <a:ext uri="{FF2B5EF4-FFF2-40B4-BE49-F238E27FC236}">
                <a16:creationId xmlns:a16="http://schemas.microsoft.com/office/drawing/2014/main" id="{DF7D3289-95C5-440E-8243-DE7C7425C200}"/>
              </a:ext>
            </a:extLst>
          </p:cNvPr>
          <p:cNvSpPr txBox="1"/>
          <p:nvPr/>
        </p:nvSpPr>
        <p:spPr>
          <a:xfrm>
            <a:off x="11161275" y="787298"/>
            <a:ext cx="740908" cy="1015663"/>
          </a:xfrm>
          <a:prstGeom prst="rect">
            <a:avLst/>
          </a:prstGeom>
          <a:noFill/>
        </p:spPr>
        <p:txBody>
          <a:bodyPr wrap="none" rtlCol="0">
            <a:spAutoFit/>
          </a:bodyPr>
          <a:lstStyle/>
          <a:p>
            <a:r>
              <a:rPr lang="de-DE" sz="6000" b="1">
                <a:solidFill>
                  <a:schemeClr val="bg1"/>
                </a:solidFill>
              </a:rPr>
              <a:t>N</a:t>
            </a:r>
            <a:endParaRPr lang="en-GB" sz="6000" b="1" err="1">
              <a:solidFill>
                <a:schemeClr val="bg1"/>
              </a:solidFill>
            </a:endParaRPr>
          </a:p>
        </p:txBody>
      </p:sp>
    </p:spTree>
    <p:extLst>
      <p:ext uri="{BB962C8B-B14F-4D97-AF65-F5344CB8AC3E}">
        <p14:creationId xmlns:p14="http://schemas.microsoft.com/office/powerpoint/2010/main" val="431109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C117C4A-19C5-494B-AC29-2EA328AB8020}"/>
              </a:ext>
            </a:extLst>
          </p:cNvPr>
          <p:cNvPicPr>
            <a:picLocks noChangeAspect="1" noChangeArrowheads="1"/>
          </p:cNvPicPr>
          <p:nvPr/>
        </p:nvPicPr>
        <p:blipFill rotWithShape="1">
          <a:blip r:embed="rId2">
            <a:alphaModFix amt="85000"/>
            <a:extLst>
              <a:ext uri="{28A0092B-C50C-407E-A947-70E740481C1C}">
                <a14:useLocalDpi xmlns:a14="http://schemas.microsoft.com/office/drawing/2010/main" val="0"/>
              </a:ext>
            </a:extLst>
          </a:blip>
          <a:srcRect t="8121" r="702" b="10265"/>
          <a:stretch/>
        </p:blipFill>
        <p:spPr bwMode="auto">
          <a:xfrm>
            <a:off x="1" y="-361951"/>
            <a:ext cx="12192000" cy="6690783"/>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E91FA2DE-0651-4CE9-A104-C8EF218A77C8}"/>
              </a:ext>
            </a:extLst>
          </p:cNvPr>
          <p:cNvSpPr txBox="1"/>
          <p:nvPr/>
        </p:nvSpPr>
        <p:spPr>
          <a:xfrm>
            <a:off x="0" y="1961060"/>
            <a:ext cx="12192000" cy="1938992"/>
          </a:xfrm>
          <a:prstGeom prst="rect">
            <a:avLst/>
          </a:prstGeom>
          <a:noFill/>
        </p:spPr>
        <p:txBody>
          <a:bodyPr wrap="square" lIns="91440" tIns="45720" rIns="91440" bIns="45720" rtlCol="0" anchor="t">
            <a:spAutoFit/>
          </a:bodyPr>
          <a:lstStyle/>
          <a:p>
            <a:pPr algn="ctr"/>
            <a:r>
              <a:rPr lang="en-GB" sz="4000" b="1" dirty="0">
                <a:solidFill>
                  <a:schemeClr val="bg1"/>
                </a:solidFill>
              </a:rPr>
              <a:t>From sewage sludge ash</a:t>
            </a:r>
          </a:p>
          <a:p>
            <a:pPr algn="ctr"/>
            <a:r>
              <a:rPr lang="en-GB" sz="4000" b="1" dirty="0">
                <a:solidFill>
                  <a:schemeClr val="bg1"/>
                </a:solidFill>
              </a:rPr>
              <a:t>to clean feed phosphate</a:t>
            </a:r>
          </a:p>
          <a:p>
            <a:pPr algn="ctr"/>
            <a:endParaRPr lang="en-GB" sz="4000" b="1" dirty="0">
              <a:solidFill>
                <a:schemeClr val="bg1"/>
              </a:solidFill>
            </a:endParaRPr>
          </a:p>
        </p:txBody>
      </p:sp>
      <p:sp>
        <p:nvSpPr>
          <p:cNvPr id="5" name="textruta 4">
            <a:extLst>
              <a:ext uri="{FF2B5EF4-FFF2-40B4-BE49-F238E27FC236}">
                <a16:creationId xmlns:a16="http://schemas.microsoft.com/office/drawing/2014/main" id="{16EC6651-A829-431A-9054-607808EDC514}"/>
              </a:ext>
            </a:extLst>
          </p:cNvPr>
          <p:cNvSpPr txBox="1"/>
          <p:nvPr/>
        </p:nvSpPr>
        <p:spPr>
          <a:xfrm>
            <a:off x="-8707" y="1791783"/>
            <a:ext cx="12192000" cy="338554"/>
          </a:xfrm>
          <a:prstGeom prst="rect">
            <a:avLst/>
          </a:prstGeom>
          <a:noFill/>
        </p:spPr>
        <p:txBody>
          <a:bodyPr wrap="square" rtlCol="0">
            <a:spAutoFit/>
          </a:bodyPr>
          <a:lstStyle/>
          <a:p>
            <a:pPr algn="ctr"/>
            <a:r>
              <a:rPr lang="en-US" sz="1600" dirty="0">
                <a:solidFill>
                  <a:schemeClr val="bg1"/>
                </a:solidFill>
              </a:rPr>
              <a:t>Ash2</a:t>
            </a:r>
            <a:r>
              <a:rPr lang="en-US" sz="1600" baseline="30000" dirty="0">
                <a:solidFill>
                  <a:schemeClr val="bg1"/>
                </a:solidFill>
              </a:rPr>
              <a:t>©</a:t>
            </a:r>
            <a:r>
              <a:rPr lang="en-US" sz="1600" dirty="0">
                <a:solidFill>
                  <a:schemeClr val="bg1"/>
                </a:solidFill>
              </a:rPr>
              <a:t>Phos</a:t>
            </a:r>
            <a:endParaRPr lang="en-GB" sz="1600" baseline="30000" dirty="0">
              <a:solidFill>
                <a:schemeClr val="bg1"/>
              </a:solidFill>
            </a:endParaRPr>
          </a:p>
        </p:txBody>
      </p:sp>
      <p:pic>
        <p:nvPicPr>
          <p:cNvPr id="6" name="Bildobjekt 5">
            <a:extLst>
              <a:ext uri="{FF2B5EF4-FFF2-40B4-BE49-F238E27FC236}">
                <a16:creationId xmlns:a16="http://schemas.microsoft.com/office/drawing/2014/main" id="{2D674F51-9935-42B4-8EA4-5FFB9AA49BF4}"/>
              </a:ext>
            </a:extLst>
          </p:cNvPr>
          <p:cNvPicPr>
            <a:picLocks noChangeAspect="1"/>
          </p:cNvPicPr>
          <p:nvPr/>
        </p:nvPicPr>
        <p:blipFill rotWithShape="1">
          <a:blip r:embed="rId3">
            <a:extLst>
              <a:ext uri="{28A0092B-C50C-407E-A947-70E740481C1C}">
                <a14:useLocalDpi xmlns:a14="http://schemas.microsoft.com/office/drawing/2010/main" val="0"/>
              </a:ext>
            </a:extLst>
          </a:blip>
          <a:srcRect b="19547"/>
          <a:stretch/>
        </p:blipFill>
        <p:spPr>
          <a:xfrm>
            <a:off x="443592" y="4611188"/>
            <a:ext cx="2043649" cy="1261711"/>
          </a:xfrm>
          <a:prstGeom prst="rect">
            <a:avLst/>
          </a:prstGeom>
        </p:spPr>
      </p:pic>
    </p:spTree>
    <p:extLst>
      <p:ext uri="{BB962C8B-B14F-4D97-AF65-F5344CB8AC3E}">
        <p14:creationId xmlns:p14="http://schemas.microsoft.com/office/powerpoint/2010/main" val="2444003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E39619CD-45B3-7745-8E6A-8E18BC060DF3}"/>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694" r="1694"/>
          <a:stretch/>
        </p:blipFill>
        <p:spPr>
          <a:xfrm>
            <a:off x="6096000" y="0"/>
            <a:ext cx="6096000" cy="6321425"/>
          </a:xfrm>
        </p:spPr>
      </p:pic>
      <p:sp>
        <p:nvSpPr>
          <p:cNvPr id="3" name="Platshållare för innehåll 2">
            <a:extLst>
              <a:ext uri="{FF2B5EF4-FFF2-40B4-BE49-F238E27FC236}">
                <a16:creationId xmlns:a16="http://schemas.microsoft.com/office/drawing/2014/main" id="{04ABEE27-9877-AA41-B08F-5369FCDC3209}"/>
              </a:ext>
            </a:extLst>
          </p:cNvPr>
          <p:cNvSpPr>
            <a:spLocks noGrp="1"/>
          </p:cNvSpPr>
          <p:nvPr>
            <p:ph sz="quarter" idx="13"/>
          </p:nvPr>
        </p:nvSpPr>
        <p:spPr/>
        <p:txBody>
          <a:bodyPr>
            <a:normAutofit/>
          </a:bodyPr>
          <a:lstStyle/>
          <a:p>
            <a:pPr marL="0" indent="0">
              <a:buNone/>
            </a:pPr>
            <a:r>
              <a:rPr lang="sv-SE" b="1"/>
              <a:t>Phosphate Mining</a:t>
            </a:r>
          </a:p>
          <a:p>
            <a:r>
              <a:rPr lang="sv-SE"/>
              <a:t>Fertilizers made from phosphate rock naturally contains cadmium that can accumulate in the soil. Phosphate mining is causing damage to the environment, food security and the local economy. Phosphate mining also requires international long distance shipping.</a:t>
            </a:r>
          </a:p>
          <a:p>
            <a:endParaRPr lang="sv-SE"/>
          </a:p>
          <a:p>
            <a:pPr marL="0" indent="0">
              <a:buNone/>
            </a:pPr>
            <a:r>
              <a:rPr lang="sv-SE" b="1">
                <a:solidFill>
                  <a:schemeClr val="accent2"/>
                </a:solidFill>
              </a:rPr>
              <a:t>Phosphorus Recovery</a:t>
            </a:r>
          </a:p>
          <a:p>
            <a:r>
              <a:rPr lang="en-GB"/>
              <a:t>Through Phosphorus Recovery</a:t>
            </a:r>
            <a:r>
              <a:rPr lang="sv-SE"/>
              <a:t>, </a:t>
            </a:r>
            <a:r>
              <a:rPr lang="en-GB"/>
              <a:t>resources are circulated </a:t>
            </a:r>
            <a:r>
              <a:rPr lang="sv-SE"/>
              <a:t>and create a closed loop. Phosphorus recovery can be produced locally.</a:t>
            </a:r>
          </a:p>
          <a:p>
            <a:pPr marL="0" indent="0">
              <a:buNone/>
            </a:pPr>
            <a:endParaRPr lang="sv-SE"/>
          </a:p>
          <a:p>
            <a:endParaRPr lang="sv-SE"/>
          </a:p>
          <a:p>
            <a:pPr marL="0" indent="0">
              <a:buNone/>
            </a:pPr>
            <a:endParaRPr lang="sv-SE"/>
          </a:p>
          <a:p>
            <a:endParaRPr lang="sv-SE"/>
          </a:p>
        </p:txBody>
      </p:sp>
      <p:sp>
        <p:nvSpPr>
          <p:cNvPr id="4" name="Platshållare för bildnummer 3">
            <a:extLst>
              <a:ext uri="{FF2B5EF4-FFF2-40B4-BE49-F238E27FC236}">
                <a16:creationId xmlns:a16="http://schemas.microsoft.com/office/drawing/2014/main" id="{8773F8BE-F049-9748-8552-7D539FFD3ABD}"/>
              </a:ext>
            </a:extLst>
          </p:cNvPr>
          <p:cNvSpPr>
            <a:spLocks noGrp="1"/>
          </p:cNvSpPr>
          <p:nvPr>
            <p:ph type="sldNum" sz="quarter" idx="14"/>
          </p:nvPr>
        </p:nvSpPr>
        <p:spPr/>
        <p:txBody>
          <a:bodyPr/>
          <a:lstStyle/>
          <a:p>
            <a:fld id="{1C7EE4C7-CD50-4DFB-835D-61ED02B1F08C}" type="slidenum">
              <a:rPr lang="en-GB" smtClean="0"/>
              <a:pPr/>
              <a:t>5</a:t>
            </a:fld>
            <a:endParaRPr lang="en-GB"/>
          </a:p>
        </p:txBody>
      </p:sp>
      <p:sp>
        <p:nvSpPr>
          <p:cNvPr id="5" name="Rubrik 4">
            <a:extLst>
              <a:ext uri="{FF2B5EF4-FFF2-40B4-BE49-F238E27FC236}">
                <a16:creationId xmlns:a16="http://schemas.microsoft.com/office/drawing/2014/main" id="{D8B98C68-7A34-F440-BD4E-8B425830949B}"/>
              </a:ext>
            </a:extLst>
          </p:cNvPr>
          <p:cNvSpPr>
            <a:spLocks noGrp="1"/>
          </p:cNvSpPr>
          <p:nvPr>
            <p:ph type="title"/>
          </p:nvPr>
        </p:nvSpPr>
        <p:spPr/>
        <p:txBody>
          <a:bodyPr>
            <a:normAutofit/>
          </a:bodyPr>
          <a:lstStyle/>
          <a:p>
            <a:r>
              <a:rPr lang="sv-SE" dirty="0" err="1"/>
              <a:t>Circulating</a:t>
            </a:r>
            <a:r>
              <a:rPr lang="sv-SE" dirty="0"/>
              <a:t> </a:t>
            </a:r>
            <a:r>
              <a:rPr lang="sv-SE" dirty="0" err="1"/>
              <a:t>resources</a:t>
            </a:r>
            <a:r>
              <a:rPr lang="sv-SE" dirty="0"/>
              <a:t> is </a:t>
            </a:r>
            <a:r>
              <a:rPr lang="sv-SE" dirty="0" err="1"/>
              <a:t>key</a:t>
            </a:r>
            <a:endParaRPr lang="sv-SE" dirty="0"/>
          </a:p>
        </p:txBody>
      </p:sp>
      <p:sp>
        <p:nvSpPr>
          <p:cNvPr id="8" name="textruta 7">
            <a:extLst>
              <a:ext uri="{FF2B5EF4-FFF2-40B4-BE49-F238E27FC236}">
                <a16:creationId xmlns:a16="http://schemas.microsoft.com/office/drawing/2014/main" id="{3DF2407E-0D00-934A-A70C-B008D5C4629A}"/>
              </a:ext>
            </a:extLst>
          </p:cNvPr>
          <p:cNvSpPr txBox="1"/>
          <p:nvPr/>
        </p:nvSpPr>
        <p:spPr>
          <a:xfrm>
            <a:off x="7140720" y="4958787"/>
            <a:ext cx="2081341" cy="307777"/>
          </a:xfrm>
          <a:prstGeom prst="rect">
            <a:avLst/>
          </a:prstGeom>
          <a:noFill/>
        </p:spPr>
        <p:txBody>
          <a:bodyPr wrap="square" rtlCol="0">
            <a:spAutoFit/>
          </a:bodyPr>
          <a:lstStyle/>
          <a:p>
            <a:pPr algn="ctr"/>
            <a:r>
              <a:rPr lang="sv-SE" sz="1400" b="1">
                <a:solidFill>
                  <a:srgbClr val="C00000"/>
                </a:solidFill>
              </a:rPr>
              <a:t>Phosphate Mining</a:t>
            </a:r>
          </a:p>
        </p:txBody>
      </p:sp>
      <p:sp>
        <p:nvSpPr>
          <p:cNvPr id="9" name="textruta 8">
            <a:extLst>
              <a:ext uri="{FF2B5EF4-FFF2-40B4-BE49-F238E27FC236}">
                <a16:creationId xmlns:a16="http://schemas.microsoft.com/office/drawing/2014/main" id="{E3C123BD-1677-094C-B147-099BB8611912}"/>
              </a:ext>
            </a:extLst>
          </p:cNvPr>
          <p:cNvSpPr txBox="1"/>
          <p:nvPr/>
        </p:nvSpPr>
        <p:spPr>
          <a:xfrm>
            <a:off x="9222061" y="4958788"/>
            <a:ext cx="2081342" cy="307777"/>
          </a:xfrm>
          <a:prstGeom prst="rect">
            <a:avLst/>
          </a:prstGeom>
          <a:noFill/>
        </p:spPr>
        <p:txBody>
          <a:bodyPr wrap="square" rtlCol="0">
            <a:spAutoFit/>
          </a:bodyPr>
          <a:lstStyle/>
          <a:p>
            <a:pPr algn="ctr"/>
            <a:r>
              <a:rPr lang="sv-SE" sz="1400" b="1">
                <a:solidFill>
                  <a:schemeClr val="accent2"/>
                </a:solidFill>
              </a:rPr>
              <a:t>Phosphorus Recovery</a:t>
            </a:r>
          </a:p>
        </p:txBody>
      </p:sp>
      <p:sp>
        <p:nvSpPr>
          <p:cNvPr id="10" name="textruta 9">
            <a:extLst>
              <a:ext uri="{FF2B5EF4-FFF2-40B4-BE49-F238E27FC236}">
                <a16:creationId xmlns:a16="http://schemas.microsoft.com/office/drawing/2014/main" id="{F88B6BC8-8D31-DF45-8120-0255E2FEA2E3}"/>
              </a:ext>
            </a:extLst>
          </p:cNvPr>
          <p:cNvSpPr txBox="1"/>
          <p:nvPr/>
        </p:nvSpPr>
        <p:spPr>
          <a:xfrm>
            <a:off x="6453621" y="2585015"/>
            <a:ext cx="687099" cy="200055"/>
          </a:xfrm>
          <a:prstGeom prst="rect">
            <a:avLst/>
          </a:prstGeom>
          <a:noFill/>
        </p:spPr>
        <p:txBody>
          <a:bodyPr wrap="square" rtlCol="0">
            <a:spAutoFit/>
          </a:bodyPr>
          <a:lstStyle/>
          <a:p>
            <a:pPr algn="ctr"/>
            <a:r>
              <a:rPr lang="sv-SE" sz="700">
                <a:solidFill>
                  <a:schemeClr val="accent4"/>
                </a:solidFill>
              </a:rPr>
              <a:t>Agriculture</a:t>
            </a:r>
          </a:p>
        </p:txBody>
      </p:sp>
      <p:sp>
        <p:nvSpPr>
          <p:cNvPr id="11" name="textruta 10">
            <a:extLst>
              <a:ext uri="{FF2B5EF4-FFF2-40B4-BE49-F238E27FC236}">
                <a16:creationId xmlns:a16="http://schemas.microsoft.com/office/drawing/2014/main" id="{120F3ADC-086F-794C-898C-DE5391D4FA95}"/>
              </a:ext>
            </a:extLst>
          </p:cNvPr>
          <p:cNvSpPr txBox="1"/>
          <p:nvPr/>
        </p:nvSpPr>
        <p:spPr>
          <a:xfrm>
            <a:off x="6905191" y="2947946"/>
            <a:ext cx="1005754" cy="200055"/>
          </a:xfrm>
          <a:prstGeom prst="rect">
            <a:avLst/>
          </a:prstGeom>
          <a:noFill/>
        </p:spPr>
        <p:txBody>
          <a:bodyPr wrap="square" rtlCol="0">
            <a:spAutoFit/>
          </a:bodyPr>
          <a:lstStyle/>
          <a:p>
            <a:pPr algn="ctr"/>
            <a:r>
              <a:rPr lang="sv-SE" sz="700">
                <a:solidFill>
                  <a:schemeClr val="accent1"/>
                </a:solidFill>
              </a:rPr>
              <a:t>Production Industry</a:t>
            </a:r>
          </a:p>
        </p:txBody>
      </p:sp>
      <p:sp>
        <p:nvSpPr>
          <p:cNvPr id="12" name="textruta 11">
            <a:extLst>
              <a:ext uri="{FF2B5EF4-FFF2-40B4-BE49-F238E27FC236}">
                <a16:creationId xmlns:a16="http://schemas.microsoft.com/office/drawing/2014/main" id="{A91F30BB-7E4F-FC4A-9101-512FC2237816}"/>
              </a:ext>
            </a:extLst>
          </p:cNvPr>
          <p:cNvSpPr txBox="1"/>
          <p:nvPr/>
        </p:nvSpPr>
        <p:spPr>
          <a:xfrm>
            <a:off x="10604359" y="2939876"/>
            <a:ext cx="929553" cy="200055"/>
          </a:xfrm>
          <a:prstGeom prst="rect">
            <a:avLst/>
          </a:prstGeom>
          <a:noFill/>
        </p:spPr>
        <p:txBody>
          <a:bodyPr wrap="square" rtlCol="0">
            <a:spAutoFit/>
          </a:bodyPr>
          <a:lstStyle/>
          <a:p>
            <a:pPr algn="ctr"/>
            <a:r>
              <a:rPr lang="sv-SE" sz="700">
                <a:solidFill>
                  <a:schemeClr val="accent3"/>
                </a:solidFill>
              </a:rPr>
              <a:t>Incineration Plant</a:t>
            </a:r>
          </a:p>
        </p:txBody>
      </p:sp>
      <p:sp>
        <p:nvSpPr>
          <p:cNvPr id="15" name="textruta 14">
            <a:extLst>
              <a:ext uri="{FF2B5EF4-FFF2-40B4-BE49-F238E27FC236}">
                <a16:creationId xmlns:a16="http://schemas.microsoft.com/office/drawing/2014/main" id="{61DCC5B3-D3C7-A54D-8A8D-65A954C3EF66}"/>
              </a:ext>
            </a:extLst>
          </p:cNvPr>
          <p:cNvSpPr txBox="1"/>
          <p:nvPr/>
        </p:nvSpPr>
        <p:spPr>
          <a:xfrm>
            <a:off x="11303403" y="2585015"/>
            <a:ext cx="687099" cy="200055"/>
          </a:xfrm>
          <a:prstGeom prst="rect">
            <a:avLst/>
          </a:prstGeom>
          <a:noFill/>
        </p:spPr>
        <p:txBody>
          <a:bodyPr wrap="square" rtlCol="0">
            <a:spAutoFit/>
          </a:bodyPr>
          <a:lstStyle/>
          <a:p>
            <a:pPr algn="ctr"/>
            <a:r>
              <a:rPr lang="sv-SE" sz="700">
                <a:solidFill>
                  <a:srgbClr val="00B0F0"/>
                </a:solidFill>
              </a:rPr>
              <a:t>WWTP</a:t>
            </a:r>
          </a:p>
        </p:txBody>
      </p:sp>
      <p:sp>
        <p:nvSpPr>
          <p:cNvPr id="17" name="textruta 16">
            <a:extLst>
              <a:ext uri="{FF2B5EF4-FFF2-40B4-BE49-F238E27FC236}">
                <a16:creationId xmlns:a16="http://schemas.microsoft.com/office/drawing/2014/main" id="{388FEDCA-80D1-A245-8A39-435DB6C999DE}"/>
              </a:ext>
            </a:extLst>
          </p:cNvPr>
          <p:cNvSpPr txBox="1"/>
          <p:nvPr/>
        </p:nvSpPr>
        <p:spPr>
          <a:xfrm>
            <a:off x="8712257" y="2390745"/>
            <a:ext cx="1005754" cy="200055"/>
          </a:xfrm>
          <a:prstGeom prst="rect">
            <a:avLst/>
          </a:prstGeom>
          <a:noFill/>
        </p:spPr>
        <p:txBody>
          <a:bodyPr wrap="square" rtlCol="0">
            <a:spAutoFit/>
          </a:bodyPr>
          <a:lstStyle/>
          <a:p>
            <a:pPr algn="ctr"/>
            <a:r>
              <a:rPr lang="sv-SE" sz="700">
                <a:solidFill>
                  <a:schemeClr val="bg1">
                    <a:lumMod val="65000"/>
                  </a:schemeClr>
                </a:solidFill>
              </a:rPr>
              <a:t>Society</a:t>
            </a:r>
          </a:p>
        </p:txBody>
      </p:sp>
    </p:spTree>
    <p:extLst>
      <p:ext uri="{BB962C8B-B14F-4D97-AF65-F5344CB8AC3E}">
        <p14:creationId xmlns:p14="http://schemas.microsoft.com/office/powerpoint/2010/main" val="471082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E39619CD-45B3-7745-8E6A-8E18BC060DF3}"/>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694" r="1694"/>
          <a:stretch/>
        </p:blipFill>
        <p:spPr>
          <a:xfrm>
            <a:off x="6096000" y="0"/>
            <a:ext cx="6096000" cy="6321425"/>
          </a:xfrm>
        </p:spPr>
      </p:pic>
      <p:sp>
        <p:nvSpPr>
          <p:cNvPr id="3" name="Platshållare för innehåll 2">
            <a:extLst>
              <a:ext uri="{FF2B5EF4-FFF2-40B4-BE49-F238E27FC236}">
                <a16:creationId xmlns:a16="http://schemas.microsoft.com/office/drawing/2014/main" id="{04ABEE27-9877-AA41-B08F-5369FCDC3209}"/>
              </a:ext>
            </a:extLst>
          </p:cNvPr>
          <p:cNvSpPr>
            <a:spLocks noGrp="1"/>
          </p:cNvSpPr>
          <p:nvPr>
            <p:ph sz="quarter" idx="13"/>
          </p:nvPr>
        </p:nvSpPr>
        <p:spPr>
          <a:xfrm>
            <a:off x="624417" y="1604434"/>
            <a:ext cx="5069801" cy="4705349"/>
          </a:xfrm>
        </p:spPr>
        <p:txBody>
          <a:bodyPr>
            <a:normAutofit/>
          </a:bodyPr>
          <a:lstStyle/>
          <a:p>
            <a:r>
              <a:rPr lang="sv-SE" dirty="0"/>
              <a:t>With </a:t>
            </a:r>
            <a:r>
              <a:rPr lang="sv-SE" dirty="0" err="1"/>
              <a:t>phosphorus</a:t>
            </a:r>
            <a:r>
              <a:rPr lang="sv-SE" dirty="0"/>
              <a:t> recovery, </a:t>
            </a:r>
            <a:r>
              <a:rPr lang="sv-SE" dirty="0" err="1"/>
              <a:t>we</a:t>
            </a:r>
            <a:r>
              <a:rPr lang="sv-SE" dirty="0"/>
              <a:t> </a:t>
            </a:r>
            <a:r>
              <a:rPr lang="sv-SE" dirty="0" err="1"/>
              <a:t>add</a:t>
            </a:r>
            <a:r>
              <a:rPr lang="sv-SE" dirty="0"/>
              <a:t> the </a:t>
            </a:r>
            <a:r>
              <a:rPr lang="sv-SE" dirty="0" err="1"/>
              <a:t>missing</a:t>
            </a:r>
            <a:r>
              <a:rPr lang="sv-SE" dirty="0"/>
              <a:t> </a:t>
            </a:r>
            <a:r>
              <a:rPr lang="sv-SE" dirty="0" err="1"/>
              <a:t>piece</a:t>
            </a:r>
            <a:r>
              <a:rPr lang="sv-SE" dirty="0"/>
              <a:t> </a:t>
            </a:r>
            <a:r>
              <a:rPr lang="sv-SE" dirty="0" err="1"/>
              <a:t>allowing</a:t>
            </a:r>
            <a:r>
              <a:rPr lang="sv-SE" dirty="0"/>
              <a:t> </a:t>
            </a:r>
            <a:r>
              <a:rPr lang="sv-SE" dirty="0" err="1"/>
              <a:t>us</a:t>
            </a:r>
            <a:r>
              <a:rPr lang="sv-SE" dirty="0"/>
              <a:t> to </a:t>
            </a:r>
            <a:r>
              <a:rPr lang="sv-SE" dirty="0" err="1"/>
              <a:t>collaborate</a:t>
            </a:r>
            <a:r>
              <a:rPr lang="sv-SE" dirty="0"/>
              <a:t> and </a:t>
            </a:r>
            <a:r>
              <a:rPr lang="sv-SE" dirty="0" err="1"/>
              <a:t>create</a:t>
            </a:r>
            <a:br>
              <a:rPr lang="sv-SE" dirty="0"/>
            </a:br>
            <a:r>
              <a:rPr lang="sv-SE" dirty="0" err="1"/>
              <a:t>circular</a:t>
            </a:r>
            <a:r>
              <a:rPr lang="sv-SE" dirty="0"/>
              <a:t> </a:t>
            </a:r>
            <a:r>
              <a:rPr lang="sv-SE" dirty="0" err="1"/>
              <a:t>economy</a:t>
            </a:r>
            <a:r>
              <a:rPr lang="sv-SE" dirty="0"/>
              <a:t> for real.</a:t>
            </a:r>
          </a:p>
          <a:p>
            <a:pPr marL="0" indent="0">
              <a:buNone/>
            </a:pPr>
            <a:r>
              <a:rPr lang="sv-SE" dirty="0"/>
              <a:t>	</a:t>
            </a:r>
          </a:p>
          <a:p>
            <a:pPr marL="0" indent="0">
              <a:buNone/>
            </a:pPr>
            <a:r>
              <a:rPr lang="sv-SE" sz="1200" b="1" dirty="0"/>
              <a:t>	</a:t>
            </a:r>
            <a:r>
              <a:rPr lang="sv-SE" sz="1200" b="1" dirty="0" err="1">
                <a:solidFill>
                  <a:schemeClr val="bg1">
                    <a:lumMod val="65000"/>
                  </a:schemeClr>
                </a:solidFill>
              </a:rPr>
              <a:t>Food</a:t>
            </a:r>
            <a:r>
              <a:rPr lang="sv-SE" sz="1200" b="1" dirty="0">
                <a:solidFill>
                  <a:schemeClr val="bg1">
                    <a:lumMod val="65000"/>
                  </a:schemeClr>
                </a:solidFill>
              </a:rPr>
              <a:t> is </a:t>
            </a:r>
            <a:r>
              <a:rPr lang="sv-SE" sz="1200" b="1" dirty="0" err="1">
                <a:solidFill>
                  <a:schemeClr val="bg1">
                    <a:lumMod val="65000"/>
                  </a:schemeClr>
                </a:solidFill>
              </a:rPr>
              <a:t>consumed</a:t>
            </a:r>
            <a:r>
              <a:rPr lang="sv-SE" sz="1200" b="1" dirty="0">
                <a:solidFill>
                  <a:schemeClr val="bg1">
                    <a:lumMod val="65000"/>
                  </a:schemeClr>
                </a:solidFill>
              </a:rPr>
              <a:t> </a:t>
            </a:r>
            <a:r>
              <a:rPr lang="sv-SE" sz="1200" b="1" dirty="0">
                <a:solidFill>
                  <a:schemeClr val="bg1">
                    <a:lumMod val="65000"/>
                  </a:schemeClr>
                </a:solidFill>
                <a:sym typeface="Wingdings" pitchFamily="2" charset="2"/>
              </a:rPr>
              <a:t></a:t>
            </a:r>
            <a:r>
              <a:rPr lang="sv-SE" sz="1200" b="1" dirty="0">
                <a:solidFill>
                  <a:schemeClr val="bg1">
                    <a:lumMod val="65000"/>
                  </a:schemeClr>
                </a:solidFill>
              </a:rPr>
              <a:t>  </a:t>
            </a:r>
            <a:r>
              <a:rPr lang="sv-SE" sz="1200" b="1" dirty="0" err="1">
                <a:solidFill>
                  <a:schemeClr val="bg1">
                    <a:lumMod val="65000"/>
                  </a:schemeClr>
                </a:solidFill>
              </a:rPr>
              <a:t>wastewater</a:t>
            </a:r>
            <a:endParaRPr lang="sv-SE" sz="1200" b="1" dirty="0">
              <a:solidFill>
                <a:schemeClr val="bg1">
                  <a:lumMod val="65000"/>
                </a:schemeClr>
              </a:solidFill>
            </a:endParaRPr>
          </a:p>
          <a:p>
            <a:pPr marL="0" indent="0">
              <a:buNone/>
            </a:pPr>
            <a:endParaRPr lang="sv-SE" sz="1200" b="1" dirty="0"/>
          </a:p>
          <a:p>
            <a:pPr marL="0" indent="0">
              <a:buNone/>
            </a:pPr>
            <a:r>
              <a:rPr lang="sv-SE" sz="1200" b="1" dirty="0"/>
              <a:t>	</a:t>
            </a:r>
            <a:r>
              <a:rPr lang="sv-SE" sz="1200" b="1" dirty="0" err="1">
                <a:solidFill>
                  <a:srgbClr val="00B0F0"/>
                </a:solidFill>
              </a:rPr>
              <a:t>Wastewater</a:t>
            </a:r>
            <a:r>
              <a:rPr lang="sv-SE" sz="1200" b="1" dirty="0">
                <a:solidFill>
                  <a:srgbClr val="00B0F0"/>
                </a:solidFill>
              </a:rPr>
              <a:t> is </a:t>
            </a:r>
            <a:r>
              <a:rPr lang="sv-SE" sz="1200" b="1" dirty="0" err="1">
                <a:solidFill>
                  <a:srgbClr val="00B0F0"/>
                </a:solidFill>
              </a:rPr>
              <a:t>purified</a:t>
            </a:r>
            <a:r>
              <a:rPr lang="sv-SE" sz="1200" b="1" dirty="0">
                <a:solidFill>
                  <a:srgbClr val="00B0F0"/>
                </a:solidFill>
              </a:rPr>
              <a:t>, </a:t>
            </a:r>
            <a:r>
              <a:rPr lang="sv-SE" sz="1200" b="1" dirty="0" err="1">
                <a:solidFill>
                  <a:srgbClr val="00B0F0"/>
                </a:solidFill>
              </a:rPr>
              <a:t>creating</a:t>
            </a:r>
            <a:r>
              <a:rPr lang="sv-SE" sz="1200" b="1" dirty="0">
                <a:solidFill>
                  <a:srgbClr val="00B0F0"/>
                </a:solidFill>
              </a:rPr>
              <a:t> a by-</a:t>
            </a:r>
            <a:r>
              <a:rPr lang="sv-SE" sz="1200" b="1" dirty="0" err="1">
                <a:solidFill>
                  <a:srgbClr val="00B0F0"/>
                </a:solidFill>
              </a:rPr>
              <a:t>product</a:t>
            </a:r>
            <a:r>
              <a:rPr lang="sv-SE" sz="1200" b="1" dirty="0">
                <a:solidFill>
                  <a:srgbClr val="00B0F0"/>
                </a:solidFill>
              </a:rPr>
              <a:t>: </a:t>
            </a:r>
            <a:r>
              <a:rPr lang="sv-SE" sz="1200" b="1" dirty="0" err="1">
                <a:solidFill>
                  <a:srgbClr val="00B0F0"/>
                </a:solidFill>
              </a:rPr>
              <a:t>Sludge</a:t>
            </a:r>
            <a:endParaRPr lang="sv-SE" sz="1200" b="1" dirty="0">
              <a:solidFill>
                <a:srgbClr val="00B0F0"/>
              </a:solidFill>
            </a:endParaRPr>
          </a:p>
          <a:p>
            <a:pPr marL="0" indent="0">
              <a:buNone/>
            </a:pPr>
            <a:r>
              <a:rPr lang="sv-SE" sz="1200" b="1" dirty="0"/>
              <a:t>	</a:t>
            </a:r>
          </a:p>
          <a:p>
            <a:pPr marL="0" indent="0">
              <a:buNone/>
            </a:pPr>
            <a:r>
              <a:rPr lang="sv-SE" sz="1200" b="1" dirty="0"/>
              <a:t>	</a:t>
            </a:r>
            <a:r>
              <a:rPr lang="sv-SE" sz="1200" b="1" dirty="0" err="1">
                <a:solidFill>
                  <a:schemeClr val="accent3"/>
                </a:solidFill>
              </a:rPr>
              <a:t>Sludge</a:t>
            </a:r>
            <a:r>
              <a:rPr lang="sv-SE" sz="1200" b="1" dirty="0">
                <a:solidFill>
                  <a:schemeClr val="accent3"/>
                </a:solidFill>
              </a:rPr>
              <a:t> is </a:t>
            </a:r>
            <a:r>
              <a:rPr lang="sv-SE" sz="1200" b="1" dirty="0" err="1">
                <a:solidFill>
                  <a:schemeClr val="accent3"/>
                </a:solidFill>
              </a:rPr>
              <a:t>incinerated</a:t>
            </a:r>
            <a:r>
              <a:rPr lang="sv-SE" sz="1200" b="1" dirty="0">
                <a:solidFill>
                  <a:schemeClr val="accent3"/>
                </a:solidFill>
              </a:rPr>
              <a:t> (green </a:t>
            </a:r>
            <a:r>
              <a:rPr lang="sv-SE" sz="1200" b="1" dirty="0" err="1">
                <a:solidFill>
                  <a:schemeClr val="accent3"/>
                </a:solidFill>
              </a:rPr>
              <a:t>energy</a:t>
            </a:r>
            <a:r>
              <a:rPr lang="sv-SE" sz="1200" b="1" dirty="0">
                <a:solidFill>
                  <a:schemeClr val="accent3"/>
                </a:solidFill>
              </a:rPr>
              <a:t>), </a:t>
            </a:r>
            <a:r>
              <a:rPr lang="sv-SE" sz="1200" b="1" dirty="0" err="1">
                <a:solidFill>
                  <a:schemeClr val="accent3"/>
                </a:solidFill>
              </a:rPr>
              <a:t>creating</a:t>
            </a:r>
            <a:r>
              <a:rPr lang="sv-SE" sz="1200" b="1" dirty="0">
                <a:solidFill>
                  <a:schemeClr val="accent3"/>
                </a:solidFill>
              </a:rPr>
              <a:t> a </a:t>
            </a:r>
            <a:r>
              <a:rPr lang="sv-SE" sz="1200" b="1" dirty="0" err="1">
                <a:solidFill>
                  <a:schemeClr val="accent3"/>
                </a:solidFill>
              </a:rPr>
              <a:t>raw</a:t>
            </a:r>
            <a:r>
              <a:rPr lang="sv-SE" sz="1200" b="1" dirty="0">
                <a:solidFill>
                  <a:schemeClr val="accent3"/>
                </a:solidFill>
              </a:rPr>
              <a:t> material: Fly </a:t>
            </a:r>
            <a:r>
              <a:rPr lang="sv-SE" sz="1200" b="1" dirty="0" err="1">
                <a:solidFill>
                  <a:schemeClr val="accent3"/>
                </a:solidFill>
              </a:rPr>
              <a:t>ash</a:t>
            </a:r>
            <a:endParaRPr lang="sv-SE" sz="1200" b="1" dirty="0">
              <a:solidFill>
                <a:schemeClr val="accent3"/>
              </a:solidFill>
            </a:endParaRPr>
          </a:p>
          <a:p>
            <a:pPr marL="0" indent="0">
              <a:buNone/>
            </a:pPr>
            <a:endParaRPr lang="sv-SE" sz="1200" b="1" dirty="0">
              <a:solidFill>
                <a:schemeClr val="accent3"/>
              </a:solidFill>
            </a:endParaRPr>
          </a:p>
          <a:p>
            <a:pPr marL="0" indent="0">
              <a:buNone/>
            </a:pPr>
            <a:r>
              <a:rPr lang="sv-SE" sz="1200" b="1" dirty="0"/>
              <a:t>	</a:t>
            </a:r>
            <a:r>
              <a:rPr lang="sv-SE" sz="1200" b="1" dirty="0">
                <a:solidFill>
                  <a:schemeClr val="accent2"/>
                </a:solidFill>
              </a:rPr>
              <a:t>Fly </a:t>
            </a:r>
            <a:r>
              <a:rPr lang="sv-SE" sz="1200" b="1" dirty="0" err="1">
                <a:solidFill>
                  <a:schemeClr val="accent2"/>
                </a:solidFill>
              </a:rPr>
              <a:t>ash</a:t>
            </a:r>
            <a:r>
              <a:rPr lang="sv-SE" sz="1200" b="1" dirty="0">
                <a:solidFill>
                  <a:schemeClr val="accent2"/>
                </a:solidFill>
              </a:rPr>
              <a:t> is </a:t>
            </a:r>
            <a:r>
              <a:rPr lang="sv-SE" sz="1200" b="1" dirty="0" err="1">
                <a:solidFill>
                  <a:schemeClr val="accent2"/>
                </a:solidFill>
              </a:rPr>
              <a:t>detoxified</a:t>
            </a:r>
            <a:r>
              <a:rPr lang="sv-SE" sz="1200" b="1" dirty="0">
                <a:solidFill>
                  <a:schemeClr val="accent2"/>
                </a:solidFill>
              </a:rPr>
              <a:t> </a:t>
            </a:r>
            <a:r>
              <a:rPr lang="sv-SE" sz="1200" b="1" dirty="0" err="1">
                <a:solidFill>
                  <a:schemeClr val="accent2"/>
                </a:solidFill>
              </a:rPr>
              <a:t>through</a:t>
            </a:r>
            <a:r>
              <a:rPr lang="sv-SE" sz="1200" b="1" dirty="0">
                <a:solidFill>
                  <a:schemeClr val="accent2"/>
                </a:solidFill>
              </a:rPr>
              <a:t> the Ash2</a:t>
            </a:r>
            <a:r>
              <a:rPr lang="sv-SE" sz="1200" b="1" baseline="30000" dirty="0">
                <a:solidFill>
                  <a:schemeClr val="accent2"/>
                </a:solidFill>
              </a:rPr>
              <a:t>®</a:t>
            </a:r>
            <a:r>
              <a:rPr lang="sv-SE" sz="1200" b="1" dirty="0">
                <a:solidFill>
                  <a:schemeClr val="accent2"/>
                </a:solidFill>
              </a:rPr>
              <a:t>Phos process</a:t>
            </a:r>
            <a:br>
              <a:rPr lang="sv-SE" sz="1200" b="1" dirty="0">
                <a:solidFill>
                  <a:schemeClr val="accent2"/>
                </a:solidFill>
              </a:rPr>
            </a:br>
            <a:r>
              <a:rPr lang="sv-SE" sz="1200" b="1" dirty="0">
                <a:solidFill>
                  <a:schemeClr val="accent2"/>
                </a:solidFill>
              </a:rPr>
              <a:t>	</a:t>
            </a:r>
            <a:r>
              <a:rPr lang="sv-SE" sz="1200" b="1" dirty="0">
                <a:solidFill>
                  <a:schemeClr val="accent2"/>
                </a:solidFill>
                <a:sym typeface="Wingdings" pitchFamily="2" charset="2"/>
              </a:rPr>
              <a:t> </a:t>
            </a:r>
            <a:r>
              <a:rPr lang="sv-SE" sz="1200" b="1" dirty="0" err="1">
                <a:solidFill>
                  <a:schemeClr val="accent2"/>
                </a:solidFill>
              </a:rPr>
              <a:t>extraction</a:t>
            </a:r>
            <a:r>
              <a:rPr lang="sv-SE" sz="1200" b="1" dirty="0">
                <a:solidFill>
                  <a:schemeClr val="accent2"/>
                </a:solidFill>
              </a:rPr>
              <a:t> </a:t>
            </a:r>
            <a:r>
              <a:rPr lang="sv-SE" sz="1200" b="1" dirty="0" err="1">
                <a:solidFill>
                  <a:schemeClr val="accent2"/>
                </a:solidFill>
              </a:rPr>
              <a:t>of</a:t>
            </a:r>
            <a:r>
              <a:rPr lang="sv-SE" sz="1200" b="1" dirty="0">
                <a:solidFill>
                  <a:schemeClr val="accent2"/>
                </a:solidFill>
              </a:rPr>
              <a:t> </a:t>
            </a:r>
            <a:r>
              <a:rPr lang="sv-SE" sz="1200" b="1" dirty="0" err="1">
                <a:solidFill>
                  <a:schemeClr val="accent2"/>
                </a:solidFill>
              </a:rPr>
              <a:t>clean</a:t>
            </a:r>
            <a:r>
              <a:rPr lang="sv-SE" sz="1200" b="1" dirty="0">
                <a:solidFill>
                  <a:schemeClr val="accent2"/>
                </a:solidFill>
              </a:rPr>
              <a:t> </a:t>
            </a:r>
            <a:r>
              <a:rPr lang="sv-SE" sz="1200" b="1" dirty="0" err="1">
                <a:solidFill>
                  <a:schemeClr val="accent2"/>
                </a:solidFill>
              </a:rPr>
              <a:t>phosphorus</a:t>
            </a:r>
            <a:endParaRPr lang="sv-SE" sz="1200" b="1" dirty="0">
              <a:solidFill>
                <a:schemeClr val="accent2"/>
              </a:solidFill>
            </a:endParaRPr>
          </a:p>
          <a:p>
            <a:pPr marL="0" indent="0">
              <a:buNone/>
            </a:pPr>
            <a:endParaRPr lang="sv-SE" sz="1200" b="1" dirty="0"/>
          </a:p>
          <a:p>
            <a:pPr marL="0" indent="0">
              <a:buNone/>
            </a:pPr>
            <a:r>
              <a:rPr lang="sv-SE" sz="1200" b="1" dirty="0"/>
              <a:t>	</a:t>
            </a:r>
            <a:r>
              <a:rPr lang="sv-SE" sz="1200" b="1" dirty="0" err="1">
                <a:solidFill>
                  <a:schemeClr val="accent1"/>
                </a:solidFill>
              </a:rPr>
              <a:t>Phosphorus</a:t>
            </a:r>
            <a:r>
              <a:rPr lang="sv-SE" sz="1200" b="1" dirty="0">
                <a:solidFill>
                  <a:schemeClr val="accent1"/>
                </a:solidFill>
              </a:rPr>
              <a:t> </a:t>
            </a:r>
            <a:r>
              <a:rPr lang="sv-SE" sz="1200" b="1" dirty="0" err="1">
                <a:solidFill>
                  <a:schemeClr val="accent1"/>
                </a:solidFill>
              </a:rPr>
              <a:t>turned</a:t>
            </a:r>
            <a:r>
              <a:rPr lang="sv-SE" sz="1200" b="1" dirty="0">
                <a:solidFill>
                  <a:schemeClr val="accent1"/>
                </a:solidFill>
              </a:rPr>
              <a:t> </a:t>
            </a:r>
            <a:r>
              <a:rPr lang="sv-SE" sz="1200" b="1" dirty="0" err="1">
                <a:solidFill>
                  <a:schemeClr val="accent1"/>
                </a:solidFill>
              </a:rPr>
              <a:t>into</a:t>
            </a:r>
            <a:r>
              <a:rPr lang="sv-SE" sz="1200" b="1" dirty="0">
                <a:solidFill>
                  <a:schemeClr val="accent1"/>
                </a:solidFill>
              </a:rPr>
              <a:t> </a:t>
            </a:r>
            <a:r>
              <a:rPr lang="sv-SE" sz="1200" b="1" dirty="0" err="1">
                <a:solidFill>
                  <a:schemeClr val="accent1"/>
                </a:solidFill>
              </a:rPr>
              <a:t>clean</a:t>
            </a:r>
            <a:r>
              <a:rPr lang="sv-SE" sz="1200" b="1" dirty="0">
                <a:solidFill>
                  <a:schemeClr val="accent1"/>
                </a:solidFill>
              </a:rPr>
              <a:t> </a:t>
            </a:r>
            <a:r>
              <a:rPr lang="sv-SE" sz="1200" b="1" dirty="0" err="1">
                <a:solidFill>
                  <a:schemeClr val="accent1"/>
                </a:solidFill>
              </a:rPr>
              <a:t>commercial</a:t>
            </a:r>
            <a:r>
              <a:rPr lang="sv-SE" sz="1200" b="1" dirty="0">
                <a:solidFill>
                  <a:schemeClr val="accent1"/>
                </a:solidFill>
              </a:rPr>
              <a:t> </a:t>
            </a:r>
            <a:r>
              <a:rPr lang="sv-SE" sz="1200" b="1" dirty="0" err="1">
                <a:solidFill>
                  <a:schemeClr val="accent1"/>
                </a:solidFill>
              </a:rPr>
              <a:t>products</a:t>
            </a:r>
            <a:r>
              <a:rPr lang="sv-SE" sz="1200" b="1" dirty="0">
                <a:solidFill>
                  <a:schemeClr val="accent1"/>
                </a:solidFill>
              </a:rPr>
              <a:t>, a feed    	</a:t>
            </a:r>
            <a:r>
              <a:rPr lang="sv-SE" sz="1200" b="1" dirty="0" err="1">
                <a:solidFill>
                  <a:schemeClr val="accent1"/>
                </a:solidFill>
              </a:rPr>
              <a:t>phosphate</a:t>
            </a:r>
            <a:endParaRPr lang="sv-SE" sz="1200" b="1" dirty="0">
              <a:solidFill>
                <a:schemeClr val="accent1"/>
              </a:solidFill>
            </a:endParaRPr>
          </a:p>
          <a:p>
            <a:pPr marL="0" indent="0">
              <a:buNone/>
            </a:pPr>
            <a:endParaRPr lang="sv-SE" sz="1200" b="1" dirty="0"/>
          </a:p>
          <a:p>
            <a:pPr marL="0" indent="0">
              <a:buNone/>
            </a:pPr>
            <a:r>
              <a:rPr lang="sv-SE" sz="1200" b="1" dirty="0"/>
              <a:t>	</a:t>
            </a:r>
            <a:r>
              <a:rPr lang="sv-SE" sz="1200" b="1" dirty="0">
                <a:solidFill>
                  <a:schemeClr val="accent4"/>
                </a:solidFill>
              </a:rPr>
              <a:t>New </a:t>
            </a:r>
            <a:r>
              <a:rPr lang="sv-SE" sz="1200" b="1" dirty="0" err="1">
                <a:solidFill>
                  <a:schemeClr val="accent4"/>
                </a:solidFill>
              </a:rPr>
              <a:t>food</a:t>
            </a:r>
            <a:r>
              <a:rPr lang="sv-SE" sz="1200" b="1" dirty="0">
                <a:solidFill>
                  <a:schemeClr val="accent4"/>
                </a:solidFill>
              </a:rPr>
              <a:t> is </a:t>
            </a:r>
            <a:r>
              <a:rPr lang="sv-SE" sz="1200" b="1" dirty="0" err="1">
                <a:solidFill>
                  <a:schemeClr val="accent4"/>
                </a:solidFill>
              </a:rPr>
              <a:t>produced</a:t>
            </a:r>
            <a:endParaRPr lang="sv-SE" sz="1200" b="1" dirty="0">
              <a:solidFill>
                <a:schemeClr val="accent4"/>
              </a:solidFill>
            </a:endParaRPr>
          </a:p>
          <a:p>
            <a:pPr marL="0" indent="0">
              <a:buNone/>
            </a:pPr>
            <a:endParaRPr lang="sv-SE" sz="1400" dirty="0"/>
          </a:p>
        </p:txBody>
      </p:sp>
      <p:sp>
        <p:nvSpPr>
          <p:cNvPr id="4" name="Platshållare för bildnummer 3">
            <a:extLst>
              <a:ext uri="{FF2B5EF4-FFF2-40B4-BE49-F238E27FC236}">
                <a16:creationId xmlns:a16="http://schemas.microsoft.com/office/drawing/2014/main" id="{8773F8BE-F049-9748-8552-7D539FFD3ABD}"/>
              </a:ext>
            </a:extLst>
          </p:cNvPr>
          <p:cNvSpPr>
            <a:spLocks noGrp="1"/>
          </p:cNvSpPr>
          <p:nvPr>
            <p:ph type="sldNum" sz="quarter" idx="14"/>
          </p:nvPr>
        </p:nvSpPr>
        <p:spPr/>
        <p:txBody>
          <a:bodyPr/>
          <a:lstStyle/>
          <a:p>
            <a:fld id="{1C7EE4C7-CD50-4DFB-835D-61ED02B1F08C}" type="slidenum">
              <a:rPr lang="en-GB" smtClean="0"/>
              <a:pPr/>
              <a:t>6</a:t>
            </a:fld>
            <a:endParaRPr lang="en-GB"/>
          </a:p>
        </p:txBody>
      </p:sp>
      <p:sp>
        <p:nvSpPr>
          <p:cNvPr id="5" name="Rubrik 4">
            <a:extLst>
              <a:ext uri="{FF2B5EF4-FFF2-40B4-BE49-F238E27FC236}">
                <a16:creationId xmlns:a16="http://schemas.microsoft.com/office/drawing/2014/main" id="{D8B98C68-7A34-F440-BD4E-8B425830949B}"/>
              </a:ext>
            </a:extLst>
          </p:cNvPr>
          <p:cNvSpPr>
            <a:spLocks noGrp="1"/>
          </p:cNvSpPr>
          <p:nvPr>
            <p:ph type="title"/>
          </p:nvPr>
        </p:nvSpPr>
        <p:spPr/>
        <p:txBody>
          <a:bodyPr>
            <a:normAutofit/>
          </a:bodyPr>
          <a:lstStyle/>
          <a:p>
            <a:r>
              <a:rPr lang="sv-SE"/>
              <a:t>A Closed loop</a:t>
            </a:r>
          </a:p>
        </p:txBody>
      </p:sp>
      <p:sp>
        <p:nvSpPr>
          <p:cNvPr id="9" name="textruta 8">
            <a:extLst>
              <a:ext uri="{FF2B5EF4-FFF2-40B4-BE49-F238E27FC236}">
                <a16:creationId xmlns:a16="http://schemas.microsoft.com/office/drawing/2014/main" id="{E3C123BD-1677-094C-B147-099BB8611912}"/>
              </a:ext>
            </a:extLst>
          </p:cNvPr>
          <p:cNvSpPr txBox="1"/>
          <p:nvPr/>
        </p:nvSpPr>
        <p:spPr>
          <a:xfrm>
            <a:off x="8103329" y="4489308"/>
            <a:ext cx="2081342" cy="523220"/>
          </a:xfrm>
          <a:prstGeom prst="rect">
            <a:avLst/>
          </a:prstGeom>
          <a:noFill/>
        </p:spPr>
        <p:txBody>
          <a:bodyPr wrap="square" rtlCol="0">
            <a:spAutoFit/>
          </a:bodyPr>
          <a:lstStyle/>
          <a:p>
            <a:pPr algn="ctr"/>
            <a:r>
              <a:rPr lang="sv-SE" sz="1400" b="1">
                <a:solidFill>
                  <a:schemeClr val="accent2"/>
                </a:solidFill>
              </a:rPr>
              <a:t>Ash2</a:t>
            </a:r>
            <a:r>
              <a:rPr lang="sv-SE" sz="1400" b="1" baseline="30000">
                <a:solidFill>
                  <a:schemeClr val="accent2"/>
                </a:solidFill>
              </a:rPr>
              <a:t>®</a:t>
            </a:r>
            <a:r>
              <a:rPr lang="sv-SE" sz="1400" b="1">
                <a:solidFill>
                  <a:schemeClr val="accent2"/>
                </a:solidFill>
              </a:rPr>
              <a:t>Phos</a:t>
            </a:r>
          </a:p>
          <a:p>
            <a:pPr algn="ctr"/>
            <a:r>
              <a:rPr lang="sv-SE" sz="1400" b="1">
                <a:solidFill>
                  <a:schemeClr val="accent2"/>
                </a:solidFill>
              </a:rPr>
              <a:t>Phosphorus Recovery</a:t>
            </a:r>
          </a:p>
        </p:txBody>
      </p:sp>
      <p:pic>
        <p:nvPicPr>
          <p:cNvPr id="19" name="Bildobjekt 18">
            <a:extLst>
              <a:ext uri="{FF2B5EF4-FFF2-40B4-BE49-F238E27FC236}">
                <a16:creationId xmlns:a16="http://schemas.microsoft.com/office/drawing/2014/main" id="{41639C86-6911-984B-A9EB-ECC88CE934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2086" y="5074089"/>
            <a:ext cx="843827" cy="215177"/>
          </a:xfrm>
          <a:prstGeom prst="rect">
            <a:avLst/>
          </a:prstGeom>
        </p:spPr>
      </p:pic>
      <p:sp>
        <p:nvSpPr>
          <p:cNvPr id="10" name="textruta 9">
            <a:extLst>
              <a:ext uri="{FF2B5EF4-FFF2-40B4-BE49-F238E27FC236}">
                <a16:creationId xmlns:a16="http://schemas.microsoft.com/office/drawing/2014/main" id="{480EB7E1-4241-3949-AAFD-052A75CBC92B}"/>
              </a:ext>
            </a:extLst>
          </p:cNvPr>
          <p:cNvSpPr txBox="1"/>
          <p:nvPr/>
        </p:nvSpPr>
        <p:spPr>
          <a:xfrm>
            <a:off x="6288383" y="3730286"/>
            <a:ext cx="1927362" cy="523220"/>
          </a:xfrm>
          <a:prstGeom prst="rect">
            <a:avLst/>
          </a:prstGeom>
          <a:noFill/>
        </p:spPr>
        <p:txBody>
          <a:bodyPr wrap="square" rtlCol="0">
            <a:spAutoFit/>
          </a:bodyPr>
          <a:lstStyle/>
          <a:p>
            <a:pPr algn="ctr"/>
            <a:r>
              <a:rPr lang="sv-SE" sz="1400" b="1">
                <a:solidFill>
                  <a:schemeClr val="accent1"/>
                </a:solidFill>
              </a:rPr>
              <a:t>Production</a:t>
            </a:r>
          </a:p>
          <a:p>
            <a:pPr algn="ctr"/>
            <a:r>
              <a:rPr lang="sv-SE" sz="1400" b="1">
                <a:solidFill>
                  <a:schemeClr val="accent1"/>
                </a:solidFill>
              </a:rPr>
              <a:t>Industry</a:t>
            </a:r>
          </a:p>
        </p:txBody>
      </p:sp>
      <p:sp>
        <p:nvSpPr>
          <p:cNvPr id="11" name="textruta 10">
            <a:extLst>
              <a:ext uri="{FF2B5EF4-FFF2-40B4-BE49-F238E27FC236}">
                <a16:creationId xmlns:a16="http://schemas.microsoft.com/office/drawing/2014/main" id="{56AF03A4-35B6-7C4F-8630-96ACF0909391}"/>
              </a:ext>
            </a:extLst>
          </p:cNvPr>
          <p:cNvSpPr txBox="1"/>
          <p:nvPr/>
        </p:nvSpPr>
        <p:spPr>
          <a:xfrm>
            <a:off x="6156766" y="2303261"/>
            <a:ext cx="1407816" cy="307777"/>
          </a:xfrm>
          <a:prstGeom prst="rect">
            <a:avLst/>
          </a:prstGeom>
          <a:noFill/>
        </p:spPr>
        <p:txBody>
          <a:bodyPr wrap="square" rtlCol="0">
            <a:spAutoFit/>
          </a:bodyPr>
          <a:lstStyle/>
          <a:p>
            <a:pPr algn="ctr"/>
            <a:r>
              <a:rPr lang="sv-SE" sz="1400" b="1">
                <a:solidFill>
                  <a:schemeClr val="accent4"/>
                </a:solidFill>
              </a:rPr>
              <a:t>Agriculture</a:t>
            </a:r>
          </a:p>
        </p:txBody>
      </p:sp>
      <p:sp>
        <p:nvSpPr>
          <p:cNvPr id="12" name="textruta 11">
            <a:extLst>
              <a:ext uri="{FF2B5EF4-FFF2-40B4-BE49-F238E27FC236}">
                <a16:creationId xmlns:a16="http://schemas.microsoft.com/office/drawing/2014/main" id="{18BF4C4C-B1EC-484C-A8DD-7398C08514CF}"/>
              </a:ext>
            </a:extLst>
          </p:cNvPr>
          <p:cNvSpPr txBox="1"/>
          <p:nvPr/>
        </p:nvSpPr>
        <p:spPr>
          <a:xfrm>
            <a:off x="8408129" y="1215529"/>
            <a:ext cx="1407816" cy="307777"/>
          </a:xfrm>
          <a:prstGeom prst="rect">
            <a:avLst/>
          </a:prstGeom>
          <a:noFill/>
        </p:spPr>
        <p:txBody>
          <a:bodyPr wrap="square" rtlCol="0">
            <a:spAutoFit/>
          </a:bodyPr>
          <a:lstStyle/>
          <a:p>
            <a:pPr algn="ctr"/>
            <a:r>
              <a:rPr lang="sv-SE" sz="1400" b="1">
                <a:solidFill>
                  <a:schemeClr val="bg1">
                    <a:lumMod val="65000"/>
                  </a:schemeClr>
                </a:solidFill>
              </a:rPr>
              <a:t>Society</a:t>
            </a:r>
          </a:p>
        </p:txBody>
      </p:sp>
      <p:sp>
        <p:nvSpPr>
          <p:cNvPr id="13" name="textruta 12">
            <a:extLst>
              <a:ext uri="{FF2B5EF4-FFF2-40B4-BE49-F238E27FC236}">
                <a16:creationId xmlns:a16="http://schemas.microsoft.com/office/drawing/2014/main" id="{F8B0A1E7-E60C-C841-BE4A-13DA6DA2990C}"/>
              </a:ext>
            </a:extLst>
          </p:cNvPr>
          <p:cNvSpPr txBox="1"/>
          <p:nvPr/>
        </p:nvSpPr>
        <p:spPr>
          <a:xfrm>
            <a:off x="10619509" y="2303261"/>
            <a:ext cx="1407816" cy="307777"/>
          </a:xfrm>
          <a:prstGeom prst="rect">
            <a:avLst/>
          </a:prstGeom>
          <a:noFill/>
        </p:spPr>
        <p:txBody>
          <a:bodyPr wrap="square" rtlCol="0">
            <a:spAutoFit/>
          </a:bodyPr>
          <a:lstStyle/>
          <a:p>
            <a:pPr algn="ctr"/>
            <a:r>
              <a:rPr lang="sv-SE" sz="1400" b="1">
                <a:solidFill>
                  <a:srgbClr val="00B0F0"/>
                </a:solidFill>
              </a:rPr>
              <a:t>WWTP</a:t>
            </a:r>
          </a:p>
        </p:txBody>
      </p:sp>
      <p:sp>
        <p:nvSpPr>
          <p:cNvPr id="14" name="textruta 13">
            <a:extLst>
              <a:ext uri="{FF2B5EF4-FFF2-40B4-BE49-F238E27FC236}">
                <a16:creationId xmlns:a16="http://schemas.microsoft.com/office/drawing/2014/main" id="{07007A38-D54E-6F41-90EB-7F575BFFD0A5}"/>
              </a:ext>
            </a:extLst>
          </p:cNvPr>
          <p:cNvSpPr txBox="1"/>
          <p:nvPr/>
        </p:nvSpPr>
        <p:spPr>
          <a:xfrm>
            <a:off x="9945983" y="3730286"/>
            <a:ext cx="2081342" cy="523220"/>
          </a:xfrm>
          <a:prstGeom prst="rect">
            <a:avLst/>
          </a:prstGeom>
          <a:noFill/>
        </p:spPr>
        <p:txBody>
          <a:bodyPr wrap="square" rtlCol="0">
            <a:spAutoFit/>
          </a:bodyPr>
          <a:lstStyle/>
          <a:p>
            <a:pPr algn="ctr"/>
            <a:r>
              <a:rPr lang="sv-SE" sz="1400" b="1">
                <a:solidFill>
                  <a:schemeClr val="accent3"/>
                </a:solidFill>
              </a:rPr>
              <a:t>Incineration</a:t>
            </a:r>
          </a:p>
          <a:p>
            <a:pPr algn="ctr"/>
            <a:r>
              <a:rPr lang="sv-SE" sz="1400" b="1">
                <a:solidFill>
                  <a:schemeClr val="accent3"/>
                </a:solidFill>
              </a:rPr>
              <a:t>Plant</a:t>
            </a:r>
          </a:p>
        </p:txBody>
      </p:sp>
      <p:pic>
        <p:nvPicPr>
          <p:cNvPr id="6" name="Bildobjekt 5">
            <a:extLst>
              <a:ext uri="{FF2B5EF4-FFF2-40B4-BE49-F238E27FC236}">
                <a16:creationId xmlns:a16="http://schemas.microsoft.com/office/drawing/2014/main" id="{DA089029-1D2F-3B46-9CE9-3F8E25165D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752" y="2696172"/>
            <a:ext cx="400319" cy="400319"/>
          </a:xfrm>
          <a:prstGeom prst="rect">
            <a:avLst/>
          </a:prstGeom>
        </p:spPr>
      </p:pic>
      <p:pic>
        <p:nvPicPr>
          <p:cNvPr id="18" name="Bildobjekt 17">
            <a:extLst>
              <a:ext uri="{FF2B5EF4-FFF2-40B4-BE49-F238E27FC236}">
                <a16:creationId xmlns:a16="http://schemas.microsoft.com/office/drawing/2014/main" id="{2537D792-DA9B-4C4A-BC5B-7312A321253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35752" y="3167226"/>
            <a:ext cx="400319" cy="400319"/>
          </a:xfrm>
          <a:prstGeom prst="rect">
            <a:avLst/>
          </a:prstGeom>
        </p:spPr>
      </p:pic>
      <p:pic>
        <p:nvPicPr>
          <p:cNvPr id="20" name="Bildobjekt 19">
            <a:extLst>
              <a:ext uri="{FF2B5EF4-FFF2-40B4-BE49-F238E27FC236}">
                <a16:creationId xmlns:a16="http://schemas.microsoft.com/office/drawing/2014/main" id="{4A89E9BD-2EB4-BD4B-B967-C3D14734EF9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752" y="3631353"/>
            <a:ext cx="400319" cy="400319"/>
          </a:xfrm>
          <a:prstGeom prst="rect">
            <a:avLst/>
          </a:prstGeom>
        </p:spPr>
      </p:pic>
      <p:pic>
        <p:nvPicPr>
          <p:cNvPr id="21" name="Bildobjekt 20">
            <a:extLst>
              <a:ext uri="{FF2B5EF4-FFF2-40B4-BE49-F238E27FC236}">
                <a16:creationId xmlns:a16="http://schemas.microsoft.com/office/drawing/2014/main" id="{FE3587AD-CA7F-164E-9A0E-1C45A68BDED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752" y="4178608"/>
            <a:ext cx="400319" cy="400319"/>
          </a:xfrm>
          <a:prstGeom prst="rect">
            <a:avLst/>
          </a:prstGeom>
        </p:spPr>
      </p:pic>
      <p:pic>
        <p:nvPicPr>
          <p:cNvPr id="22" name="Bildobjekt 21">
            <a:extLst>
              <a:ext uri="{FF2B5EF4-FFF2-40B4-BE49-F238E27FC236}">
                <a16:creationId xmlns:a16="http://schemas.microsoft.com/office/drawing/2014/main" id="{8EE29694-013D-4D4E-B629-C3899FC4EC2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752" y="4739717"/>
            <a:ext cx="400319" cy="400319"/>
          </a:xfrm>
          <a:prstGeom prst="rect">
            <a:avLst/>
          </a:prstGeom>
        </p:spPr>
      </p:pic>
      <p:pic>
        <p:nvPicPr>
          <p:cNvPr id="23" name="Bildobjekt 22">
            <a:extLst>
              <a:ext uri="{FF2B5EF4-FFF2-40B4-BE49-F238E27FC236}">
                <a16:creationId xmlns:a16="http://schemas.microsoft.com/office/drawing/2014/main" id="{761FAB32-F5CF-4144-946A-D27DF77FF94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752" y="5404734"/>
            <a:ext cx="400319" cy="400319"/>
          </a:xfrm>
          <a:prstGeom prst="rect">
            <a:avLst/>
          </a:prstGeom>
        </p:spPr>
      </p:pic>
    </p:spTree>
    <p:extLst>
      <p:ext uri="{BB962C8B-B14F-4D97-AF65-F5344CB8AC3E}">
        <p14:creationId xmlns:p14="http://schemas.microsoft.com/office/powerpoint/2010/main" val="925728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E39619CD-45B3-7745-8E6A-8E18BC060DF3}"/>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694" r="1694"/>
          <a:stretch/>
        </p:blipFill>
        <p:spPr>
          <a:xfrm>
            <a:off x="6096000" y="0"/>
            <a:ext cx="6096000" cy="6321425"/>
          </a:xfrm>
        </p:spPr>
      </p:pic>
      <p:sp>
        <p:nvSpPr>
          <p:cNvPr id="3" name="Platshållare för innehåll 2">
            <a:extLst>
              <a:ext uri="{FF2B5EF4-FFF2-40B4-BE49-F238E27FC236}">
                <a16:creationId xmlns:a16="http://schemas.microsoft.com/office/drawing/2014/main" id="{04ABEE27-9877-AA41-B08F-5369FCDC3209}"/>
              </a:ext>
            </a:extLst>
          </p:cNvPr>
          <p:cNvSpPr>
            <a:spLocks noGrp="1"/>
          </p:cNvSpPr>
          <p:nvPr>
            <p:ph sz="quarter" idx="13"/>
          </p:nvPr>
        </p:nvSpPr>
        <p:spPr>
          <a:xfrm>
            <a:off x="630589" y="1886589"/>
            <a:ext cx="5069801" cy="4705349"/>
          </a:xfrm>
        </p:spPr>
        <p:txBody>
          <a:bodyPr>
            <a:normAutofit/>
          </a:bodyPr>
          <a:lstStyle/>
          <a:p>
            <a:pPr marL="0" indent="0">
              <a:buNone/>
            </a:pPr>
            <a:r>
              <a:rPr lang="sv-SE" b="1" dirty="0" err="1"/>
              <a:t>Environmental</a:t>
            </a:r>
            <a:r>
              <a:rPr lang="sv-SE" b="1" dirty="0"/>
              <a:t> </a:t>
            </a:r>
            <a:r>
              <a:rPr lang="sv-SE" b="1" dirty="0" err="1"/>
              <a:t>benefits</a:t>
            </a:r>
            <a:endParaRPr lang="sv-SE" b="1" dirty="0"/>
          </a:p>
          <a:p>
            <a:r>
              <a:rPr lang="sv-SE" dirty="0"/>
              <a:t>Recovery </a:t>
            </a:r>
            <a:r>
              <a:rPr lang="sv-SE" dirty="0" err="1"/>
              <a:t>of</a:t>
            </a:r>
            <a:r>
              <a:rPr lang="sv-SE" dirty="0"/>
              <a:t> </a:t>
            </a:r>
            <a:r>
              <a:rPr lang="sv-SE" dirty="0" err="1"/>
              <a:t>clean</a:t>
            </a:r>
            <a:r>
              <a:rPr lang="sv-SE" dirty="0"/>
              <a:t>, </a:t>
            </a:r>
            <a:r>
              <a:rPr lang="sv-SE" dirty="0" err="1"/>
              <a:t>defined</a:t>
            </a:r>
            <a:r>
              <a:rPr lang="sv-SE" dirty="0"/>
              <a:t> and </a:t>
            </a:r>
            <a:r>
              <a:rPr lang="sv-SE" dirty="0" err="1"/>
              <a:t>commercial</a:t>
            </a:r>
            <a:r>
              <a:rPr lang="sv-SE" dirty="0"/>
              <a:t> </a:t>
            </a:r>
            <a:r>
              <a:rPr lang="sv-SE" dirty="0" err="1"/>
              <a:t>phosphorus</a:t>
            </a:r>
            <a:r>
              <a:rPr lang="sv-SE" dirty="0"/>
              <a:t> </a:t>
            </a:r>
            <a:r>
              <a:rPr lang="sv-SE" dirty="0" err="1"/>
              <a:t>products</a:t>
            </a:r>
            <a:endParaRPr lang="sv-SE" dirty="0"/>
          </a:p>
          <a:p>
            <a:r>
              <a:rPr lang="sv-SE" dirty="0"/>
              <a:t>Recovery </a:t>
            </a:r>
            <a:r>
              <a:rPr lang="sv-SE" dirty="0" err="1"/>
              <a:t>of</a:t>
            </a:r>
            <a:r>
              <a:rPr lang="sv-SE" dirty="0"/>
              <a:t> Fe and Al </a:t>
            </a:r>
            <a:r>
              <a:rPr lang="sv-SE" dirty="0" err="1"/>
              <a:t>based</a:t>
            </a:r>
            <a:r>
              <a:rPr lang="sv-SE" dirty="0"/>
              <a:t> </a:t>
            </a:r>
            <a:r>
              <a:rPr lang="sv-SE" dirty="0" err="1"/>
              <a:t>chemicals</a:t>
            </a:r>
            <a:r>
              <a:rPr lang="sv-SE" dirty="0"/>
              <a:t> for i.e. </a:t>
            </a:r>
            <a:r>
              <a:rPr lang="sv-SE" dirty="0" err="1"/>
              <a:t>wastewater</a:t>
            </a:r>
            <a:r>
              <a:rPr lang="sv-SE" dirty="0"/>
              <a:t> </a:t>
            </a:r>
            <a:r>
              <a:rPr lang="sv-SE" dirty="0" err="1"/>
              <a:t>treatment</a:t>
            </a:r>
            <a:r>
              <a:rPr lang="sv-SE" dirty="0"/>
              <a:t> plants</a:t>
            </a:r>
          </a:p>
          <a:p>
            <a:r>
              <a:rPr lang="sv-SE" dirty="0" err="1"/>
              <a:t>Circular</a:t>
            </a:r>
            <a:r>
              <a:rPr lang="sv-SE" dirty="0"/>
              <a:t> </a:t>
            </a:r>
            <a:r>
              <a:rPr lang="sv-SE" dirty="0" err="1"/>
              <a:t>flows</a:t>
            </a:r>
            <a:r>
              <a:rPr lang="sv-SE" dirty="0"/>
              <a:t> </a:t>
            </a:r>
            <a:r>
              <a:rPr lang="sv-SE" dirty="0" err="1"/>
              <a:t>of</a:t>
            </a:r>
            <a:r>
              <a:rPr lang="sv-SE" dirty="0"/>
              <a:t> </a:t>
            </a:r>
            <a:r>
              <a:rPr lang="sv-SE" dirty="0" err="1"/>
              <a:t>quality</a:t>
            </a:r>
            <a:r>
              <a:rPr lang="sv-SE" dirty="0"/>
              <a:t> </a:t>
            </a:r>
            <a:r>
              <a:rPr lang="sv-SE" dirty="0" err="1"/>
              <a:t>improved</a:t>
            </a:r>
            <a:r>
              <a:rPr lang="sv-SE" dirty="0"/>
              <a:t> </a:t>
            </a:r>
            <a:r>
              <a:rPr lang="sv-SE" dirty="0" err="1"/>
              <a:t>resources</a:t>
            </a:r>
            <a:r>
              <a:rPr lang="sv-SE" dirty="0"/>
              <a:t> </a:t>
            </a:r>
          </a:p>
          <a:p>
            <a:r>
              <a:rPr lang="sv-SE" dirty="0" err="1"/>
              <a:t>Reduced</a:t>
            </a:r>
            <a:r>
              <a:rPr lang="sv-SE" dirty="0"/>
              <a:t> need for </a:t>
            </a:r>
            <a:r>
              <a:rPr lang="sv-SE" dirty="0" err="1"/>
              <a:t>virgin</a:t>
            </a:r>
            <a:r>
              <a:rPr lang="sv-SE" dirty="0"/>
              <a:t> rock </a:t>
            </a:r>
            <a:r>
              <a:rPr lang="sv-SE" dirty="0" err="1"/>
              <a:t>phosphate</a:t>
            </a:r>
            <a:endParaRPr lang="sv-SE" dirty="0"/>
          </a:p>
          <a:p>
            <a:r>
              <a:rPr lang="sv-SE" dirty="0" err="1"/>
              <a:t>Detoxified</a:t>
            </a:r>
            <a:r>
              <a:rPr lang="sv-SE" dirty="0"/>
              <a:t> material</a:t>
            </a:r>
          </a:p>
          <a:p>
            <a:r>
              <a:rPr lang="sv-SE" dirty="0" err="1"/>
              <a:t>Favourable</a:t>
            </a:r>
            <a:r>
              <a:rPr lang="sv-SE" dirty="0"/>
              <a:t> </a:t>
            </a:r>
            <a:r>
              <a:rPr lang="sv-SE" dirty="0" err="1"/>
              <a:t>mass</a:t>
            </a:r>
            <a:r>
              <a:rPr lang="sv-SE" dirty="0"/>
              <a:t> </a:t>
            </a:r>
            <a:r>
              <a:rPr lang="sv-SE" dirty="0" err="1"/>
              <a:t>balance</a:t>
            </a:r>
            <a:endParaRPr lang="sv-SE" dirty="0"/>
          </a:p>
          <a:p>
            <a:r>
              <a:rPr lang="sv-SE" dirty="0"/>
              <a:t>Energy </a:t>
            </a:r>
            <a:r>
              <a:rPr lang="sv-SE" dirty="0" err="1"/>
              <a:t>efficient</a:t>
            </a:r>
            <a:r>
              <a:rPr lang="sv-SE" dirty="0"/>
              <a:t> process</a:t>
            </a:r>
          </a:p>
          <a:p>
            <a:r>
              <a:rPr lang="sv-SE" dirty="0"/>
              <a:t>Real </a:t>
            </a:r>
            <a:r>
              <a:rPr lang="sv-SE" dirty="0" err="1"/>
              <a:t>waste</a:t>
            </a:r>
            <a:r>
              <a:rPr lang="sv-SE" dirty="0"/>
              <a:t> </a:t>
            </a:r>
            <a:r>
              <a:rPr lang="sv-SE" dirty="0" err="1"/>
              <a:t>reduction</a:t>
            </a:r>
            <a:endParaRPr lang="sv-SE" dirty="0"/>
          </a:p>
        </p:txBody>
      </p:sp>
      <p:sp>
        <p:nvSpPr>
          <p:cNvPr id="4" name="Platshållare för bildnummer 3">
            <a:extLst>
              <a:ext uri="{FF2B5EF4-FFF2-40B4-BE49-F238E27FC236}">
                <a16:creationId xmlns:a16="http://schemas.microsoft.com/office/drawing/2014/main" id="{8773F8BE-F049-9748-8552-7D539FFD3ABD}"/>
              </a:ext>
            </a:extLst>
          </p:cNvPr>
          <p:cNvSpPr>
            <a:spLocks noGrp="1"/>
          </p:cNvSpPr>
          <p:nvPr>
            <p:ph type="sldNum" sz="quarter" idx="14"/>
          </p:nvPr>
        </p:nvSpPr>
        <p:spPr/>
        <p:txBody>
          <a:bodyPr/>
          <a:lstStyle/>
          <a:p>
            <a:fld id="{1C7EE4C7-CD50-4DFB-835D-61ED02B1F08C}" type="slidenum">
              <a:rPr lang="en-GB" smtClean="0"/>
              <a:pPr/>
              <a:t>7</a:t>
            </a:fld>
            <a:endParaRPr lang="en-GB"/>
          </a:p>
        </p:txBody>
      </p:sp>
      <p:sp>
        <p:nvSpPr>
          <p:cNvPr id="5" name="Rubrik 4">
            <a:extLst>
              <a:ext uri="{FF2B5EF4-FFF2-40B4-BE49-F238E27FC236}">
                <a16:creationId xmlns:a16="http://schemas.microsoft.com/office/drawing/2014/main" id="{D8B98C68-7A34-F440-BD4E-8B425830949B}"/>
              </a:ext>
            </a:extLst>
          </p:cNvPr>
          <p:cNvSpPr>
            <a:spLocks noGrp="1"/>
          </p:cNvSpPr>
          <p:nvPr>
            <p:ph type="title"/>
          </p:nvPr>
        </p:nvSpPr>
        <p:spPr/>
        <p:txBody>
          <a:bodyPr>
            <a:normAutofit/>
          </a:bodyPr>
          <a:lstStyle/>
          <a:p>
            <a:r>
              <a:rPr lang="sv-SE"/>
              <a:t>Products</a:t>
            </a:r>
            <a:br>
              <a:rPr lang="sv-SE"/>
            </a:br>
            <a:r>
              <a:rPr lang="sv-SE"/>
              <a:t>ash2</a:t>
            </a:r>
            <a:r>
              <a:rPr lang="sv-SE" baseline="30000"/>
              <a:t>®</a:t>
            </a:r>
            <a:r>
              <a:rPr lang="sv-SE"/>
              <a:t>phos</a:t>
            </a:r>
          </a:p>
        </p:txBody>
      </p:sp>
      <p:pic>
        <p:nvPicPr>
          <p:cNvPr id="19" name="Bildobjekt 18">
            <a:extLst>
              <a:ext uri="{FF2B5EF4-FFF2-40B4-BE49-F238E27FC236}">
                <a16:creationId xmlns:a16="http://schemas.microsoft.com/office/drawing/2014/main" id="{41639C86-6911-984B-A9EB-ECC88CE934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5453" y="869651"/>
            <a:ext cx="1093857" cy="278935"/>
          </a:xfrm>
          <a:prstGeom prst="rect">
            <a:avLst/>
          </a:prstGeom>
        </p:spPr>
      </p:pic>
      <p:sp>
        <p:nvSpPr>
          <p:cNvPr id="24" name="textruta 23">
            <a:extLst>
              <a:ext uri="{FF2B5EF4-FFF2-40B4-BE49-F238E27FC236}">
                <a16:creationId xmlns:a16="http://schemas.microsoft.com/office/drawing/2014/main" id="{3421B611-D702-8F43-85AA-77749393145E}"/>
              </a:ext>
            </a:extLst>
          </p:cNvPr>
          <p:cNvSpPr txBox="1"/>
          <p:nvPr/>
        </p:nvSpPr>
        <p:spPr>
          <a:xfrm>
            <a:off x="6557530" y="2596144"/>
            <a:ext cx="687099" cy="200055"/>
          </a:xfrm>
          <a:prstGeom prst="rect">
            <a:avLst/>
          </a:prstGeom>
          <a:noFill/>
        </p:spPr>
        <p:txBody>
          <a:bodyPr wrap="square" rtlCol="0">
            <a:spAutoFit/>
          </a:bodyPr>
          <a:lstStyle/>
          <a:p>
            <a:pPr algn="ctr"/>
            <a:r>
              <a:rPr lang="sv-SE" sz="700">
                <a:solidFill>
                  <a:schemeClr val="accent4"/>
                </a:solidFill>
              </a:rPr>
              <a:t>Agriculture</a:t>
            </a:r>
          </a:p>
        </p:txBody>
      </p:sp>
      <p:sp>
        <p:nvSpPr>
          <p:cNvPr id="25" name="textruta 24">
            <a:extLst>
              <a:ext uri="{FF2B5EF4-FFF2-40B4-BE49-F238E27FC236}">
                <a16:creationId xmlns:a16="http://schemas.microsoft.com/office/drawing/2014/main" id="{E5FC3D2B-8664-5D44-96C1-15B7384EEACD}"/>
              </a:ext>
            </a:extLst>
          </p:cNvPr>
          <p:cNvSpPr txBox="1"/>
          <p:nvPr/>
        </p:nvSpPr>
        <p:spPr>
          <a:xfrm>
            <a:off x="7085300" y="2998018"/>
            <a:ext cx="1005754" cy="307777"/>
          </a:xfrm>
          <a:prstGeom prst="rect">
            <a:avLst/>
          </a:prstGeom>
          <a:noFill/>
        </p:spPr>
        <p:txBody>
          <a:bodyPr wrap="square" rtlCol="0">
            <a:spAutoFit/>
          </a:bodyPr>
          <a:lstStyle/>
          <a:p>
            <a:pPr algn="ctr"/>
            <a:r>
              <a:rPr lang="sv-SE" sz="700">
                <a:solidFill>
                  <a:schemeClr val="accent1"/>
                </a:solidFill>
              </a:rPr>
              <a:t>Production</a:t>
            </a:r>
          </a:p>
          <a:p>
            <a:pPr algn="ctr"/>
            <a:r>
              <a:rPr lang="sv-SE" sz="700">
                <a:solidFill>
                  <a:schemeClr val="accent1"/>
                </a:solidFill>
              </a:rPr>
              <a:t>Industry</a:t>
            </a:r>
          </a:p>
        </p:txBody>
      </p:sp>
      <p:sp>
        <p:nvSpPr>
          <p:cNvPr id="27" name="textruta 26">
            <a:extLst>
              <a:ext uri="{FF2B5EF4-FFF2-40B4-BE49-F238E27FC236}">
                <a16:creationId xmlns:a16="http://schemas.microsoft.com/office/drawing/2014/main" id="{50C69FD2-CE53-7B40-9EF1-3572183B4A13}"/>
              </a:ext>
            </a:extLst>
          </p:cNvPr>
          <p:cNvSpPr txBox="1"/>
          <p:nvPr/>
        </p:nvSpPr>
        <p:spPr>
          <a:xfrm>
            <a:off x="10818494" y="2596144"/>
            <a:ext cx="687099" cy="200055"/>
          </a:xfrm>
          <a:prstGeom prst="rect">
            <a:avLst/>
          </a:prstGeom>
          <a:noFill/>
        </p:spPr>
        <p:txBody>
          <a:bodyPr wrap="square" rtlCol="0">
            <a:spAutoFit/>
          </a:bodyPr>
          <a:lstStyle/>
          <a:p>
            <a:pPr algn="ctr"/>
            <a:r>
              <a:rPr lang="sv-SE" sz="700">
                <a:solidFill>
                  <a:srgbClr val="00B0F0"/>
                </a:solidFill>
              </a:rPr>
              <a:t>WWTP</a:t>
            </a:r>
          </a:p>
        </p:txBody>
      </p:sp>
      <p:sp>
        <p:nvSpPr>
          <p:cNvPr id="28" name="textruta 27">
            <a:extLst>
              <a:ext uri="{FF2B5EF4-FFF2-40B4-BE49-F238E27FC236}">
                <a16:creationId xmlns:a16="http://schemas.microsoft.com/office/drawing/2014/main" id="{3E1691E2-3C49-5349-A34D-28292CF38AAC}"/>
              </a:ext>
            </a:extLst>
          </p:cNvPr>
          <p:cNvSpPr txBox="1"/>
          <p:nvPr/>
        </p:nvSpPr>
        <p:spPr>
          <a:xfrm>
            <a:off x="7434475" y="4939876"/>
            <a:ext cx="864397" cy="507831"/>
          </a:xfrm>
          <a:prstGeom prst="rect">
            <a:avLst/>
          </a:prstGeom>
          <a:noFill/>
        </p:spPr>
        <p:txBody>
          <a:bodyPr wrap="square" rtlCol="0">
            <a:spAutoFit/>
          </a:bodyPr>
          <a:lstStyle/>
          <a:p>
            <a:pPr algn="ctr"/>
            <a:r>
              <a:rPr lang="sv-SE" sz="900" b="1">
                <a:solidFill>
                  <a:schemeClr val="accent2"/>
                </a:solidFill>
              </a:rPr>
              <a:t>Clean</a:t>
            </a:r>
          </a:p>
          <a:p>
            <a:pPr algn="ctr"/>
            <a:r>
              <a:rPr lang="sv-SE" sz="900" b="1">
                <a:solidFill>
                  <a:schemeClr val="accent2"/>
                </a:solidFill>
              </a:rPr>
              <a:t>phosphorus</a:t>
            </a:r>
          </a:p>
          <a:p>
            <a:pPr algn="ctr"/>
            <a:r>
              <a:rPr lang="sv-SE" sz="900" b="1">
                <a:solidFill>
                  <a:schemeClr val="accent2"/>
                </a:solidFill>
              </a:rPr>
              <a:t>products</a:t>
            </a:r>
          </a:p>
        </p:txBody>
      </p:sp>
      <p:sp>
        <p:nvSpPr>
          <p:cNvPr id="30" name="textruta 29">
            <a:extLst>
              <a:ext uri="{FF2B5EF4-FFF2-40B4-BE49-F238E27FC236}">
                <a16:creationId xmlns:a16="http://schemas.microsoft.com/office/drawing/2014/main" id="{BD29A8CF-E551-2B49-A65B-6CB6AD03C83B}"/>
              </a:ext>
            </a:extLst>
          </p:cNvPr>
          <p:cNvSpPr txBox="1"/>
          <p:nvPr/>
        </p:nvSpPr>
        <p:spPr>
          <a:xfrm>
            <a:off x="8272673" y="4939876"/>
            <a:ext cx="864397" cy="369332"/>
          </a:xfrm>
          <a:prstGeom prst="rect">
            <a:avLst/>
          </a:prstGeom>
          <a:noFill/>
        </p:spPr>
        <p:txBody>
          <a:bodyPr wrap="square" rtlCol="0">
            <a:spAutoFit/>
          </a:bodyPr>
          <a:lstStyle/>
          <a:p>
            <a:pPr algn="ctr"/>
            <a:r>
              <a:rPr lang="sv-SE" sz="900" b="1">
                <a:solidFill>
                  <a:schemeClr val="accent2"/>
                </a:solidFill>
              </a:rPr>
              <a:t>Silica</a:t>
            </a:r>
          </a:p>
          <a:p>
            <a:pPr algn="ctr"/>
            <a:r>
              <a:rPr lang="sv-SE" sz="900" b="1">
                <a:solidFill>
                  <a:schemeClr val="accent2"/>
                </a:solidFill>
              </a:rPr>
              <a:t>sand</a:t>
            </a:r>
          </a:p>
        </p:txBody>
      </p:sp>
      <p:sp>
        <p:nvSpPr>
          <p:cNvPr id="31" name="textruta 30">
            <a:extLst>
              <a:ext uri="{FF2B5EF4-FFF2-40B4-BE49-F238E27FC236}">
                <a16:creationId xmlns:a16="http://schemas.microsoft.com/office/drawing/2014/main" id="{C2413BFC-1503-EF49-9077-B0571585C631}"/>
              </a:ext>
            </a:extLst>
          </p:cNvPr>
          <p:cNvSpPr txBox="1"/>
          <p:nvPr/>
        </p:nvSpPr>
        <p:spPr>
          <a:xfrm>
            <a:off x="9062382" y="4939876"/>
            <a:ext cx="927604" cy="507831"/>
          </a:xfrm>
          <a:prstGeom prst="rect">
            <a:avLst/>
          </a:prstGeom>
          <a:noFill/>
        </p:spPr>
        <p:txBody>
          <a:bodyPr wrap="square" rtlCol="0">
            <a:spAutoFit/>
          </a:bodyPr>
          <a:lstStyle/>
          <a:p>
            <a:pPr algn="ctr"/>
            <a:r>
              <a:rPr lang="sv-SE" sz="900">
                <a:solidFill>
                  <a:schemeClr val="accent2"/>
                </a:solidFill>
              </a:rPr>
              <a:t>Precipitation</a:t>
            </a:r>
          </a:p>
          <a:p>
            <a:pPr algn="ctr"/>
            <a:r>
              <a:rPr lang="sv-SE" sz="900">
                <a:solidFill>
                  <a:schemeClr val="accent2"/>
                </a:solidFill>
              </a:rPr>
              <a:t>chemical:</a:t>
            </a:r>
          </a:p>
          <a:p>
            <a:pPr algn="ctr"/>
            <a:r>
              <a:rPr lang="sv-SE" sz="900" b="1">
                <a:solidFill>
                  <a:schemeClr val="accent2"/>
                </a:solidFill>
              </a:rPr>
              <a:t>Aluminium</a:t>
            </a:r>
          </a:p>
        </p:txBody>
      </p:sp>
      <p:sp>
        <p:nvSpPr>
          <p:cNvPr id="33" name="textruta 32">
            <a:extLst>
              <a:ext uri="{FF2B5EF4-FFF2-40B4-BE49-F238E27FC236}">
                <a16:creationId xmlns:a16="http://schemas.microsoft.com/office/drawing/2014/main" id="{A5CC820B-3BB6-C244-B088-78C02EBDED1A}"/>
              </a:ext>
            </a:extLst>
          </p:cNvPr>
          <p:cNvSpPr txBox="1"/>
          <p:nvPr/>
        </p:nvSpPr>
        <p:spPr>
          <a:xfrm>
            <a:off x="9928290" y="4939876"/>
            <a:ext cx="927604" cy="507831"/>
          </a:xfrm>
          <a:prstGeom prst="rect">
            <a:avLst/>
          </a:prstGeom>
          <a:noFill/>
        </p:spPr>
        <p:txBody>
          <a:bodyPr wrap="square" rtlCol="0">
            <a:spAutoFit/>
          </a:bodyPr>
          <a:lstStyle/>
          <a:p>
            <a:pPr algn="ctr"/>
            <a:r>
              <a:rPr lang="sv-SE" sz="900">
                <a:solidFill>
                  <a:schemeClr val="accent2"/>
                </a:solidFill>
              </a:rPr>
              <a:t>Precipitation</a:t>
            </a:r>
          </a:p>
          <a:p>
            <a:pPr algn="ctr"/>
            <a:r>
              <a:rPr lang="sv-SE" sz="900">
                <a:solidFill>
                  <a:schemeClr val="accent2"/>
                </a:solidFill>
              </a:rPr>
              <a:t>chemical:</a:t>
            </a:r>
          </a:p>
          <a:p>
            <a:pPr algn="ctr"/>
            <a:r>
              <a:rPr lang="sv-SE" sz="900" b="1">
                <a:solidFill>
                  <a:schemeClr val="accent2"/>
                </a:solidFill>
              </a:rPr>
              <a:t>Iron</a:t>
            </a:r>
          </a:p>
        </p:txBody>
      </p:sp>
    </p:spTree>
    <p:extLst>
      <p:ext uri="{BB962C8B-B14F-4D97-AF65-F5344CB8AC3E}">
        <p14:creationId xmlns:p14="http://schemas.microsoft.com/office/powerpoint/2010/main" val="4132102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AA809F3-45C6-4D7C-BA78-D683225DA4C4}"/>
              </a:ext>
            </a:extLst>
          </p:cNvPr>
          <p:cNvPicPr>
            <a:picLocks noChangeAspect="1"/>
          </p:cNvPicPr>
          <p:nvPr/>
        </p:nvPicPr>
        <p:blipFill rotWithShape="1">
          <a:blip r:embed="rId2"/>
          <a:srcRect b="6011"/>
          <a:stretch/>
        </p:blipFill>
        <p:spPr>
          <a:xfrm>
            <a:off x="2177787" y="1361728"/>
            <a:ext cx="8396330" cy="4370580"/>
          </a:xfrm>
          <a:prstGeom prst="rect">
            <a:avLst/>
          </a:prstGeom>
        </p:spPr>
      </p:pic>
      <p:sp>
        <p:nvSpPr>
          <p:cNvPr id="2" name="Rubrik 1">
            <a:extLst>
              <a:ext uri="{FF2B5EF4-FFF2-40B4-BE49-F238E27FC236}">
                <a16:creationId xmlns:a16="http://schemas.microsoft.com/office/drawing/2014/main" id="{C44521B5-BF77-4A22-B2EB-633FA016DD32}"/>
              </a:ext>
            </a:extLst>
          </p:cNvPr>
          <p:cNvSpPr>
            <a:spLocks noGrp="1"/>
          </p:cNvSpPr>
          <p:nvPr>
            <p:ph type="title"/>
          </p:nvPr>
        </p:nvSpPr>
        <p:spPr/>
        <p:txBody>
          <a:bodyPr/>
          <a:lstStyle/>
          <a:p>
            <a:r>
              <a:rPr lang="sv-SE"/>
              <a:t>Ash2Phos process </a:t>
            </a:r>
          </a:p>
        </p:txBody>
      </p:sp>
    </p:spTree>
    <p:extLst>
      <p:ext uri="{BB962C8B-B14F-4D97-AF65-F5344CB8AC3E}">
        <p14:creationId xmlns:p14="http://schemas.microsoft.com/office/powerpoint/2010/main" val="2717712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459CC07-6391-4AF4-94AA-A1C841F2C053}"/>
              </a:ext>
            </a:extLst>
          </p:cNvPr>
          <p:cNvGraphicFramePr>
            <a:graphicFrameLocks noGrp="1"/>
          </p:cNvGraphicFramePr>
          <p:nvPr>
            <p:ph sz="quarter" idx="12"/>
            <p:extLst>
              <p:ext uri="{D42A27DB-BD31-4B8C-83A1-F6EECF244321}">
                <p14:modId xmlns:p14="http://schemas.microsoft.com/office/powerpoint/2010/main" val="3758849418"/>
              </p:ext>
            </p:extLst>
          </p:nvPr>
        </p:nvGraphicFramePr>
        <p:xfrm>
          <a:off x="314325" y="863184"/>
          <a:ext cx="10944224" cy="1926744"/>
        </p:xfrm>
        <a:graphic>
          <a:graphicData uri="http://schemas.openxmlformats.org/drawingml/2006/table">
            <a:tbl>
              <a:tblPr firstRow="1">
                <a:tableStyleId>{5C22544A-7EE6-4342-B048-85BDC9FD1C3A}</a:tableStyleId>
              </a:tblPr>
              <a:tblGrid>
                <a:gridCol w="5066009">
                  <a:extLst>
                    <a:ext uri="{9D8B030D-6E8A-4147-A177-3AD203B41FA5}">
                      <a16:colId xmlns:a16="http://schemas.microsoft.com/office/drawing/2014/main" val="3329742775"/>
                    </a:ext>
                  </a:extLst>
                </a:gridCol>
                <a:gridCol w="5878215">
                  <a:extLst>
                    <a:ext uri="{9D8B030D-6E8A-4147-A177-3AD203B41FA5}">
                      <a16:colId xmlns:a16="http://schemas.microsoft.com/office/drawing/2014/main" val="3119798457"/>
                    </a:ext>
                  </a:extLst>
                </a:gridCol>
              </a:tblGrid>
              <a:tr h="321124">
                <a:tc>
                  <a:txBody>
                    <a:bodyPr/>
                    <a:lstStyle/>
                    <a:p>
                      <a:r>
                        <a:rPr lang="sv-SE" sz="1600"/>
                        <a:t>KEY PARAMETERS IN PCP</a:t>
                      </a:r>
                    </a:p>
                  </a:txBody>
                  <a:tcPr marL="69224" marR="69224" marT="34612" marB="34612"/>
                </a:tc>
                <a:tc>
                  <a:txBody>
                    <a:bodyPr/>
                    <a:lstStyle/>
                    <a:p>
                      <a:r>
                        <a:rPr lang="sv-SE" sz="1600"/>
                        <a:t>VALUE</a:t>
                      </a:r>
                    </a:p>
                  </a:txBody>
                  <a:tcPr marL="69224" marR="69224" marT="34612" marB="34612"/>
                </a:tc>
                <a:extLst>
                  <a:ext uri="{0D108BD9-81ED-4DB2-BD59-A6C34878D82A}">
                    <a16:rowId xmlns:a16="http://schemas.microsoft.com/office/drawing/2014/main" val="1282384742"/>
                  </a:ext>
                </a:extLst>
              </a:tr>
              <a:tr h="321124">
                <a:tc>
                  <a:txBody>
                    <a:bodyPr/>
                    <a:lstStyle/>
                    <a:p>
                      <a:r>
                        <a:rPr lang="sv-SE" sz="1600" err="1"/>
                        <a:t>Phosphorus</a:t>
                      </a:r>
                      <a:r>
                        <a:rPr lang="sv-SE" sz="1600"/>
                        <a:t> (P)</a:t>
                      </a:r>
                    </a:p>
                  </a:txBody>
                  <a:tcPr marL="69224" marR="69224" marT="34612" marB="34612"/>
                </a:tc>
                <a:tc>
                  <a:txBody>
                    <a:bodyPr/>
                    <a:lstStyle/>
                    <a:p>
                      <a:r>
                        <a:rPr lang="sv-SE" sz="1600" dirty="0"/>
                        <a:t>17%</a:t>
                      </a:r>
                    </a:p>
                  </a:txBody>
                  <a:tcPr marL="69224" marR="69224" marT="34612" marB="34612"/>
                </a:tc>
                <a:extLst>
                  <a:ext uri="{0D108BD9-81ED-4DB2-BD59-A6C34878D82A}">
                    <a16:rowId xmlns:a16="http://schemas.microsoft.com/office/drawing/2014/main" val="71050029"/>
                  </a:ext>
                </a:extLst>
              </a:tr>
              <a:tr h="321124">
                <a:tc>
                  <a:txBody>
                    <a:bodyPr/>
                    <a:lstStyle/>
                    <a:p>
                      <a:r>
                        <a:rPr lang="sv-SE" sz="1600"/>
                        <a:t>Calcium (Ca)</a:t>
                      </a:r>
                    </a:p>
                  </a:txBody>
                  <a:tcPr marL="69224" marR="69224" marT="34612" marB="34612"/>
                </a:tc>
                <a:tc>
                  <a:txBody>
                    <a:bodyPr/>
                    <a:lstStyle/>
                    <a:p>
                      <a:r>
                        <a:rPr lang="sv-SE" sz="1600"/>
                        <a:t>35%</a:t>
                      </a:r>
                    </a:p>
                  </a:txBody>
                  <a:tcPr marL="69224" marR="69224" marT="34612" marB="34612"/>
                </a:tc>
                <a:extLst>
                  <a:ext uri="{0D108BD9-81ED-4DB2-BD59-A6C34878D82A}">
                    <a16:rowId xmlns:a16="http://schemas.microsoft.com/office/drawing/2014/main" val="3241245883"/>
                  </a:ext>
                </a:extLst>
              </a:tr>
              <a:tr h="321124">
                <a:tc>
                  <a:txBody>
                    <a:bodyPr/>
                    <a:lstStyle/>
                    <a:p>
                      <a:r>
                        <a:rPr lang="sv-SE" sz="1600"/>
                        <a:t>DS</a:t>
                      </a:r>
                    </a:p>
                  </a:txBody>
                  <a:tcPr marL="69224" marR="69224" marT="34612" marB="34612"/>
                </a:tc>
                <a:tc>
                  <a:txBody>
                    <a:bodyPr/>
                    <a:lstStyle/>
                    <a:p>
                      <a:r>
                        <a:rPr lang="sv-SE" sz="1600"/>
                        <a:t>95%</a:t>
                      </a:r>
                    </a:p>
                  </a:txBody>
                  <a:tcPr marL="69224" marR="69224" marT="34612" marB="34612"/>
                </a:tc>
                <a:extLst>
                  <a:ext uri="{0D108BD9-81ED-4DB2-BD59-A6C34878D82A}">
                    <a16:rowId xmlns:a16="http://schemas.microsoft.com/office/drawing/2014/main" val="2653560247"/>
                  </a:ext>
                </a:extLst>
              </a:tr>
              <a:tr h="321124">
                <a:tc>
                  <a:txBody>
                    <a:bodyPr/>
                    <a:lstStyle/>
                    <a:p>
                      <a:r>
                        <a:rPr lang="sv-SE" sz="1600" dirty="0"/>
                        <a:t>Formula</a:t>
                      </a:r>
                    </a:p>
                  </a:txBody>
                  <a:tcPr marL="69224" marR="69224" marT="34612" marB="34612"/>
                </a:tc>
                <a:tc>
                  <a:txBody>
                    <a:bodyPr/>
                    <a:lstStyle/>
                    <a:p>
                      <a:r>
                        <a:rPr lang="sv-SE" sz="1600"/>
                        <a:t>Ca</a:t>
                      </a:r>
                      <a:r>
                        <a:rPr lang="sv-SE" sz="1600" baseline="-25000"/>
                        <a:t>5</a:t>
                      </a:r>
                      <a:r>
                        <a:rPr lang="sv-SE" sz="1600"/>
                        <a:t>(PO</a:t>
                      </a:r>
                      <a:r>
                        <a:rPr lang="sv-SE" sz="1600" baseline="-25000"/>
                        <a:t>4</a:t>
                      </a:r>
                      <a:r>
                        <a:rPr lang="sv-SE" sz="1600"/>
                        <a:t>)</a:t>
                      </a:r>
                      <a:r>
                        <a:rPr lang="sv-SE" sz="1600" baseline="-25000"/>
                        <a:t>3</a:t>
                      </a:r>
                      <a:r>
                        <a:rPr lang="sv-SE" sz="1600"/>
                        <a:t>OH</a:t>
                      </a:r>
                    </a:p>
                  </a:txBody>
                  <a:tcPr marL="69224" marR="69224" marT="34612" marB="34612"/>
                </a:tc>
                <a:extLst>
                  <a:ext uri="{0D108BD9-81ED-4DB2-BD59-A6C34878D82A}">
                    <a16:rowId xmlns:a16="http://schemas.microsoft.com/office/drawing/2014/main" val="2230226090"/>
                  </a:ext>
                </a:extLst>
              </a:tr>
              <a:tr h="321124">
                <a:tc>
                  <a:txBody>
                    <a:bodyPr/>
                    <a:lstStyle/>
                    <a:p>
                      <a:r>
                        <a:rPr lang="sv-SE" sz="1600" err="1"/>
                        <a:t>Cas</a:t>
                      </a:r>
                      <a:r>
                        <a:rPr lang="sv-SE" sz="1600"/>
                        <a:t> No</a:t>
                      </a:r>
                    </a:p>
                  </a:txBody>
                  <a:tcPr marL="69224" marR="69224" marT="34612" marB="34612"/>
                </a:tc>
                <a:tc>
                  <a:txBody>
                    <a:bodyPr/>
                    <a:lstStyle/>
                    <a:p>
                      <a:r>
                        <a:rPr lang="sv-SE" sz="1600" dirty="0"/>
                        <a:t>12167-74-7 </a:t>
                      </a:r>
                    </a:p>
                  </a:txBody>
                  <a:tcPr marL="69224" marR="69224" marT="34612" marB="34612"/>
                </a:tc>
                <a:extLst>
                  <a:ext uri="{0D108BD9-81ED-4DB2-BD59-A6C34878D82A}">
                    <a16:rowId xmlns:a16="http://schemas.microsoft.com/office/drawing/2014/main" val="2295944230"/>
                  </a:ext>
                </a:extLst>
              </a:tr>
            </a:tbl>
          </a:graphicData>
        </a:graphic>
      </p:graphicFrame>
      <p:sp>
        <p:nvSpPr>
          <p:cNvPr id="2" name="Title 1">
            <a:extLst>
              <a:ext uri="{FF2B5EF4-FFF2-40B4-BE49-F238E27FC236}">
                <a16:creationId xmlns:a16="http://schemas.microsoft.com/office/drawing/2014/main" id="{920F2F92-6941-423A-80FB-95B21FECEA6C}"/>
              </a:ext>
            </a:extLst>
          </p:cNvPr>
          <p:cNvSpPr>
            <a:spLocks noGrp="1"/>
          </p:cNvSpPr>
          <p:nvPr>
            <p:ph type="title" idx="4294967295"/>
          </p:nvPr>
        </p:nvSpPr>
        <p:spPr>
          <a:xfrm>
            <a:off x="314325" y="113208"/>
            <a:ext cx="10944225" cy="587874"/>
          </a:xfrm>
        </p:spPr>
        <p:txBody>
          <a:bodyPr anchor="b">
            <a:normAutofit/>
          </a:bodyPr>
          <a:lstStyle/>
          <a:p>
            <a:r>
              <a:rPr lang="sv-SE" err="1"/>
              <a:t>Precipitated</a:t>
            </a:r>
            <a:r>
              <a:rPr lang="sv-SE"/>
              <a:t> Calcium </a:t>
            </a:r>
            <a:r>
              <a:rPr lang="sv-SE" err="1"/>
              <a:t>Phosphate</a:t>
            </a:r>
            <a:r>
              <a:rPr lang="sv-SE"/>
              <a:t> (PCP)</a:t>
            </a:r>
          </a:p>
        </p:txBody>
      </p:sp>
      <p:graphicFrame>
        <p:nvGraphicFramePr>
          <p:cNvPr id="6" name="Table 4">
            <a:extLst>
              <a:ext uri="{FF2B5EF4-FFF2-40B4-BE49-F238E27FC236}">
                <a16:creationId xmlns:a16="http://schemas.microsoft.com/office/drawing/2014/main" id="{07AF5F5E-954F-4E2F-AB4C-BFD65ACD506B}"/>
              </a:ext>
            </a:extLst>
          </p:cNvPr>
          <p:cNvGraphicFramePr>
            <a:graphicFrameLocks/>
          </p:cNvGraphicFramePr>
          <p:nvPr>
            <p:extLst>
              <p:ext uri="{D42A27DB-BD31-4B8C-83A1-F6EECF244321}">
                <p14:modId xmlns:p14="http://schemas.microsoft.com/office/powerpoint/2010/main" val="1346377826"/>
              </p:ext>
            </p:extLst>
          </p:nvPr>
        </p:nvGraphicFramePr>
        <p:xfrm>
          <a:off x="314325" y="2819573"/>
          <a:ext cx="10944224" cy="3499760"/>
        </p:xfrm>
        <a:graphic>
          <a:graphicData uri="http://schemas.openxmlformats.org/drawingml/2006/table">
            <a:tbl>
              <a:tblPr firstRow="1">
                <a:tableStyleId>{5C22544A-7EE6-4342-B048-85BDC9FD1C3A}</a:tableStyleId>
              </a:tblPr>
              <a:tblGrid>
                <a:gridCol w="3295808">
                  <a:extLst>
                    <a:ext uri="{9D8B030D-6E8A-4147-A177-3AD203B41FA5}">
                      <a16:colId xmlns:a16="http://schemas.microsoft.com/office/drawing/2014/main" val="3329742775"/>
                    </a:ext>
                  </a:extLst>
                </a:gridCol>
                <a:gridCol w="3824208">
                  <a:extLst>
                    <a:ext uri="{9D8B030D-6E8A-4147-A177-3AD203B41FA5}">
                      <a16:colId xmlns:a16="http://schemas.microsoft.com/office/drawing/2014/main" val="3119798457"/>
                    </a:ext>
                  </a:extLst>
                </a:gridCol>
                <a:gridCol w="3824208">
                  <a:extLst>
                    <a:ext uri="{9D8B030D-6E8A-4147-A177-3AD203B41FA5}">
                      <a16:colId xmlns:a16="http://schemas.microsoft.com/office/drawing/2014/main" val="913533136"/>
                    </a:ext>
                  </a:extLst>
                </a:gridCol>
              </a:tblGrid>
              <a:tr h="318160">
                <a:tc>
                  <a:txBody>
                    <a:bodyPr/>
                    <a:lstStyle/>
                    <a:p>
                      <a:r>
                        <a:rPr lang="sv-SE" sz="1600"/>
                        <a:t>PARAMETER</a:t>
                      </a:r>
                    </a:p>
                  </a:txBody>
                  <a:tcPr marL="69224" marR="69224" marT="34612" marB="34612"/>
                </a:tc>
                <a:tc>
                  <a:txBody>
                    <a:bodyPr/>
                    <a:lstStyle/>
                    <a:p>
                      <a:r>
                        <a:rPr lang="sv-SE" sz="1600"/>
                        <a:t>PCP TYPICAL VALUE </a:t>
                      </a:r>
                    </a:p>
                  </a:txBody>
                  <a:tcPr marL="69224" marR="69224" marT="34612" marB="34612"/>
                </a:tc>
                <a:tc>
                  <a:txBody>
                    <a:bodyPr/>
                    <a:lstStyle/>
                    <a:p>
                      <a:r>
                        <a:rPr lang="sv-SE" sz="1600"/>
                        <a:t>ROCK PHOSPHATE TYPICAL VALUE </a:t>
                      </a:r>
                    </a:p>
                  </a:txBody>
                  <a:tcPr marL="69224" marR="69224" marT="34612" marB="34612"/>
                </a:tc>
                <a:extLst>
                  <a:ext uri="{0D108BD9-81ED-4DB2-BD59-A6C34878D82A}">
                    <a16:rowId xmlns:a16="http://schemas.microsoft.com/office/drawing/2014/main" val="1282384742"/>
                  </a:ext>
                </a:extLst>
              </a:tr>
              <a:tr h="318160">
                <a:tc>
                  <a:txBody>
                    <a:bodyPr/>
                    <a:lstStyle/>
                    <a:p>
                      <a:r>
                        <a:rPr lang="sv-SE" sz="1600" err="1"/>
                        <a:t>Phosphorus</a:t>
                      </a:r>
                      <a:r>
                        <a:rPr lang="sv-SE" sz="1600"/>
                        <a:t> (P)</a:t>
                      </a:r>
                    </a:p>
                  </a:txBody>
                  <a:tcPr marL="69224" marR="69224" marT="34612" marB="34612"/>
                </a:tc>
                <a:tc>
                  <a:txBody>
                    <a:bodyPr/>
                    <a:lstStyle/>
                    <a:p>
                      <a:r>
                        <a:rPr lang="sv-SE" sz="1600"/>
                        <a:t>16-17 %</a:t>
                      </a:r>
                    </a:p>
                  </a:txBody>
                  <a:tcPr marL="69224" marR="69224" marT="34612" marB="34612"/>
                </a:tc>
                <a:tc>
                  <a:txBody>
                    <a:bodyPr/>
                    <a:lstStyle/>
                    <a:p>
                      <a:r>
                        <a:rPr lang="sv-SE" sz="1600"/>
                        <a:t>13.5 – 14.5 %</a:t>
                      </a:r>
                    </a:p>
                  </a:txBody>
                  <a:tcPr marL="69224" marR="69224" marT="34612" marB="34612"/>
                </a:tc>
                <a:extLst>
                  <a:ext uri="{0D108BD9-81ED-4DB2-BD59-A6C34878D82A}">
                    <a16:rowId xmlns:a16="http://schemas.microsoft.com/office/drawing/2014/main" val="71050029"/>
                  </a:ext>
                </a:extLst>
              </a:tr>
              <a:tr h="318160">
                <a:tc>
                  <a:txBody>
                    <a:bodyPr/>
                    <a:lstStyle/>
                    <a:p>
                      <a:r>
                        <a:rPr lang="sv-SE" sz="1600" err="1"/>
                        <a:t>Arsenic</a:t>
                      </a:r>
                      <a:r>
                        <a:rPr lang="sv-SE" sz="1600"/>
                        <a:t> (As)</a:t>
                      </a:r>
                    </a:p>
                  </a:txBody>
                  <a:tcPr marL="69224" marR="69224" marT="34612" marB="34612"/>
                </a:tc>
                <a:tc>
                  <a:txBody>
                    <a:bodyPr/>
                    <a:lstStyle/>
                    <a:p>
                      <a:r>
                        <a:rPr lang="sv-SE" sz="1600"/>
                        <a:t>1.4 mg/kg</a:t>
                      </a:r>
                    </a:p>
                  </a:txBody>
                  <a:tcPr marL="69224" marR="69224" marT="34612" marB="34612"/>
                </a:tc>
                <a:tc>
                  <a:txBody>
                    <a:bodyPr/>
                    <a:lstStyle/>
                    <a:p>
                      <a:r>
                        <a:rPr lang="sv-SE" sz="1600"/>
                        <a:t>12.2 mg/kg</a:t>
                      </a:r>
                    </a:p>
                  </a:txBody>
                  <a:tcPr marL="69224" marR="69224" marT="34612" marB="34612"/>
                </a:tc>
                <a:extLst>
                  <a:ext uri="{0D108BD9-81ED-4DB2-BD59-A6C34878D82A}">
                    <a16:rowId xmlns:a16="http://schemas.microsoft.com/office/drawing/2014/main" val="3241245883"/>
                  </a:ext>
                </a:extLst>
              </a:tr>
              <a:tr h="318160">
                <a:tc>
                  <a:txBody>
                    <a:bodyPr/>
                    <a:lstStyle/>
                    <a:p>
                      <a:r>
                        <a:rPr lang="sv-SE" sz="1600" err="1"/>
                        <a:t>Cadmium</a:t>
                      </a:r>
                      <a:r>
                        <a:rPr lang="sv-SE" sz="1600"/>
                        <a:t> (Cd)</a:t>
                      </a:r>
                    </a:p>
                  </a:txBody>
                  <a:tcPr marL="69224" marR="69224" marT="34612" marB="34612"/>
                </a:tc>
                <a:tc>
                  <a:txBody>
                    <a:bodyPr/>
                    <a:lstStyle/>
                    <a:p>
                      <a:r>
                        <a:rPr lang="sv-SE" sz="1600" dirty="0"/>
                        <a:t>&lt; 0.1 mg/kg</a:t>
                      </a:r>
                    </a:p>
                  </a:txBody>
                  <a:tcPr marL="69224" marR="69224" marT="34612" marB="34612"/>
                </a:tc>
                <a:tc>
                  <a:txBody>
                    <a:bodyPr/>
                    <a:lstStyle/>
                    <a:p>
                      <a:r>
                        <a:rPr lang="sv-SE" sz="1600"/>
                        <a:t>13 mg/kg (89-96 mg/kg P)</a:t>
                      </a:r>
                    </a:p>
                  </a:txBody>
                  <a:tcPr marL="69224" marR="69224" marT="34612" marB="34612"/>
                </a:tc>
                <a:extLst>
                  <a:ext uri="{0D108BD9-81ED-4DB2-BD59-A6C34878D82A}">
                    <a16:rowId xmlns:a16="http://schemas.microsoft.com/office/drawing/2014/main" val="2653560247"/>
                  </a:ext>
                </a:extLst>
              </a:tr>
              <a:tr h="318160">
                <a:tc>
                  <a:txBody>
                    <a:bodyPr/>
                    <a:lstStyle/>
                    <a:p>
                      <a:r>
                        <a:rPr lang="sv-SE" sz="1600" err="1"/>
                        <a:t>Chromium</a:t>
                      </a:r>
                      <a:r>
                        <a:rPr lang="sv-SE" sz="1600"/>
                        <a:t> (</a:t>
                      </a:r>
                      <a:r>
                        <a:rPr lang="sv-SE" sz="1600" err="1"/>
                        <a:t>Cr</a:t>
                      </a:r>
                      <a:r>
                        <a:rPr lang="sv-SE" sz="1600"/>
                        <a:t>)</a:t>
                      </a:r>
                    </a:p>
                  </a:txBody>
                  <a:tcPr marL="69224" marR="69224" marT="34612" marB="34612"/>
                </a:tc>
                <a:tc>
                  <a:txBody>
                    <a:bodyPr/>
                    <a:lstStyle/>
                    <a:p>
                      <a:r>
                        <a:rPr lang="sv-SE" sz="1600"/>
                        <a:t>1.7 mg/kg </a:t>
                      </a:r>
                    </a:p>
                  </a:txBody>
                  <a:tcPr marL="69224" marR="69224" marT="34612" marB="34612"/>
                </a:tc>
                <a:tc>
                  <a:txBody>
                    <a:bodyPr/>
                    <a:lstStyle/>
                    <a:p>
                      <a:r>
                        <a:rPr lang="sv-SE" sz="1600"/>
                        <a:t>236 mg/kg</a:t>
                      </a:r>
                    </a:p>
                  </a:txBody>
                  <a:tcPr marL="69224" marR="69224" marT="34612" marB="34612"/>
                </a:tc>
                <a:extLst>
                  <a:ext uri="{0D108BD9-81ED-4DB2-BD59-A6C34878D82A}">
                    <a16:rowId xmlns:a16="http://schemas.microsoft.com/office/drawing/2014/main" val="2230226090"/>
                  </a:ext>
                </a:extLst>
              </a:tr>
              <a:tr h="318160">
                <a:tc>
                  <a:txBody>
                    <a:bodyPr/>
                    <a:lstStyle/>
                    <a:p>
                      <a:r>
                        <a:rPr lang="sv-SE" sz="1600" err="1"/>
                        <a:t>Cobolt</a:t>
                      </a:r>
                      <a:r>
                        <a:rPr lang="sv-SE" sz="1600"/>
                        <a:t> (Co)</a:t>
                      </a:r>
                    </a:p>
                  </a:txBody>
                  <a:tcPr marL="69224" marR="69224" marT="34612" marB="34612"/>
                </a:tc>
                <a:tc>
                  <a:txBody>
                    <a:bodyPr/>
                    <a:lstStyle/>
                    <a:p>
                      <a:r>
                        <a:rPr lang="sv-SE" sz="1600"/>
                        <a:t>0.41 mg/kg</a:t>
                      </a:r>
                    </a:p>
                  </a:txBody>
                  <a:tcPr marL="69224" marR="69224" marT="34612" marB="34612"/>
                </a:tc>
                <a:tc>
                  <a:txBody>
                    <a:bodyPr/>
                    <a:lstStyle/>
                    <a:p>
                      <a:r>
                        <a:rPr lang="sv-SE" sz="1600"/>
                        <a:t>0.8 mg/kg</a:t>
                      </a:r>
                    </a:p>
                  </a:txBody>
                  <a:tcPr marL="69224" marR="69224" marT="34612" marB="34612"/>
                </a:tc>
                <a:extLst>
                  <a:ext uri="{0D108BD9-81ED-4DB2-BD59-A6C34878D82A}">
                    <a16:rowId xmlns:a16="http://schemas.microsoft.com/office/drawing/2014/main" val="2295944230"/>
                  </a:ext>
                </a:extLst>
              </a:tr>
              <a:tr h="318160">
                <a:tc>
                  <a:txBody>
                    <a:bodyPr/>
                    <a:lstStyle/>
                    <a:p>
                      <a:r>
                        <a:rPr lang="sv-SE" sz="1600" err="1"/>
                        <a:t>Fluorine</a:t>
                      </a:r>
                      <a:r>
                        <a:rPr lang="sv-SE" sz="1600"/>
                        <a:t> (F)</a:t>
                      </a:r>
                    </a:p>
                  </a:txBody>
                  <a:tcPr marL="69224" marR="69224" marT="34612" marB="34612"/>
                </a:tc>
                <a:tc>
                  <a:txBody>
                    <a:bodyPr/>
                    <a:lstStyle/>
                    <a:p>
                      <a:r>
                        <a:rPr lang="sv-SE" sz="1600"/>
                        <a:t>0.014 mg/kg</a:t>
                      </a:r>
                    </a:p>
                  </a:txBody>
                  <a:tcPr marL="69224" marR="69224" marT="34612" marB="34612"/>
                </a:tc>
                <a:tc>
                  <a:txBody>
                    <a:bodyPr/>
                    <a:lstStyle/>
                    <a:p>
                      <a:r>
                        <a:rPr lang="sv-SE" sz="1600"/>
                        <a:t>20 000 – 40 000 mg/kg</a:t>
                      </a:r>
                    </a:p>
                  </a:txBody>
                  <a:tcPr marL="69224" marR="69224" marT="34612" marB="34612"/>
                </a:tc>
                <a:extLst>
                  <a:ext uri="{0D108BD9-81ED-4DB2-BD59-A6C34878D82A}">
                    <a16:rowId xmlns:a16="http://schemas.microsoft.com/office/drawing/2014/main" val="2116633671"/>
                  </a:ext>
                </a:extLst>
              </a:tr>
              <a:tr h="318160">
                <a:tc>
                  <a:txBody>
                    <a:bodyPr/>
                    <a:lstStyle/>
                    <a:p>
                      <a:r>
                        <a:rPr lang="sv-SE" sz="1600" err="1"/>
                        <a:t>Lead</a:t>
                      </a:r>
                      <a:r>
                        <a:rPr lang="sv-SE" sz="1600"/>
                        <a:t> (</a:t>
                      </a:r>
                      <a:r>
                        <a:rPr lang="sv-SE" sz="1600" err="1"/>
                        <a:t>Pb</a:t>
                      </a:r>
                      <a:r>
                        <a:rPr lang="sv-SE" sz="1600"/>
                        <a:t>) </a:t>
                      </a:r>
                    </a:p>
                  </a:txBody>
                  <a:tcPr marL="69224" marR="69224" marT="34612" marB="34612"/>
                </a:tc>
                <a:tc>
                  <a:txBody>
                    <a:bodyPr/>
                    <a:lstStyle/>
                    <a:p>
                      <a:r>
                        <a:rPr lang="sv-SE" sz="1600"/>
                        <a:t>3.6 mg/kg</a:t>
                      </a:r>
                    </a:p>
                  </a:txBody>
                  <a:tcPr marL="69224" marR="69224" marT="34612" marB="34612"/>
                </a:tc>
                <a:tc>
                  <a:txBody>
                    <a:bodyPr/>
                    <a:lstStyle/>
                    <a:p>
                      <a:r>
                        <a:rPr lang="sv-SE" sz="1600"/>
                        <a:t>6.4 mg/kg </a:t>
                      </a:r>
                    </a:p>
                  </a:txBody>
                  <a:tcPr marL="69224" marR="69224" marT="34612" marB="34612"/>
                </a:tc>
                <a:extLst>
                  <a:ext uri="{0D108BD9-81ED-4DB2-BD59-A6C34878D82A}">
                    <a16:rowId xmlns:a16="http://schemas.microsoft.com/office/drawing/2014/main" val="1389355593"/>
                  </a:ext>
                </a:extLst>
              </a:tr>
              <a:tr h="318160">
                <a:tc>
                  <a:txBody>
                    <a:bodyPr/>
                    <a:lstStyle/>
                    <a:p>
                      <a:r>
                        <a:rPr lang="sv-SE" sz="1600"/>
                        <a:t>Mercury (Hg) </a:t>
                      </a:r>
                    </a:p>
                  </a:txBody>
                  <a:tcPr marL="69224" marR="69224" marT="34612" marB="34612"/>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sv-SE" sz="1600"/>
                        <a:t>&lt; 0.1 mg/kg</a:t>
                      </a:r>
                    </a:p>
                  </a:txBody>
                  <a:tcPr marL="69224" marR="69224" marT="34612" marB="34612"/>
                </a:tc>
                <a:tc>
                  <a:txBody>
                    <a:bodyPr/>
                    <a:lstStyle/>
                    <a:p>
                      <a:r>
                        <a:rPr lang="sv-SE" sz="1600"/>
                        <a:t>Not </a:t>
                      </a:r>
                      <a:r>
                        <a:rPr lang="sv-SE" sz="1600" err="1"/>
                        <a:t>stated</a:t>
                      </a:r>
                      <a:endParaRPr lang="sv-SE" sz="1600"/>
                    </a:p>
                  </a:txBody>
                  <a:tcPr marL="69224" marR="69224" marT="34612" marB="34612"/>
                </a:tc>
                <a:extLst>
                  <a:ext uri="{0D108BD9-81ED-4DB2-BD59-A6C34878D82A}">
                    <a16:rowId xmlns:a16="http://schemas.microsoft.com/office/drawing/2014/main" val="1199427232"/>
                  </a:ext>
                </a:extLst>
              </a:tr>
              <a:tr h="318160">
                <a:tc>
                  <a:txBody>
                    <a:bodyPr/>
                    <a:lstStyle/>
                    <a:p>
                      <a:r>
                        <a:rPr lang="sv-SE" sz="1600"/>
                        <a:t>Nickel (Ni)</a:t>
                      </a:r>
                    </a:p>
                  </a:txBody>
                  <a:tcPr marL="69224" marR="69224" marT="34612" marB="34612"/>
                </a:tc>
                <a:tc>
                  <a:txBody>
                    <a:bodyPr/>
                    <a:lstStyle/>
                    <a:p>
                      <a:r>
                        <a:rPr lang="sv-SE" sz="1600"/>
                        <a:t>2.5 mg/kg </a:t>
                      </a:r>
                    </a:p>
                  </a:txBody>
                  <a:tcPr marL="69224" marR="69224" marT="34612" marB="34612"/>
                </a:tc>
                <a:tc>
                  <a:txBody>
                    <a:bodyPr/>
                    <a:lstStyle/>
                    <a:p>
                      <a:r>
                        <a:rPr lang="sv-SE" sz="1600"/>
                        <a:t>48 mg/kg</a:t>
                      </a:r>
                    </a:p>
                  </a:txBody>
                  <a:tcPr marL="69224" marR="69224" marT="34612" marB="34612"/>
                </a:tc>
                <a:extLst>
                  <a:ext uri="{0D108BD9-81ED-4DB2-BD59-A6C34878D82A}">
                    <a16:rowId xmlns:a16="http://schemas.microsoft.com/office/drawing/2014/main" val="2445760169"/>
                  </a:ext>
                </a:extLst>
              </a:tr>
              <a:tr h="318160">
                <a:tc>
                  <a:txBody>
                    <a:bodyPr/>
                    <a:lstStyle/>
                    <a:p>
                      <a:r>
                        <a:rPr lang="sv-SE" sz="1600"/>
                        <a:t>Strontium (Sr) </a:t>
                      </a:r>
                    </a:p>
                  </a:txBody>
                  <a:tcPr marL="69224" marR="69224" marT="34612" marB="34612"/>
                </a:tc>
                <a:tc>
                  <a:txBody>
                    <a:bodyPr/>
                    <a:lstStyle/>
                    <a:p>
                      <a:r>
                        <a:rPr lang="sv-SE" sz="1600"/>
                        <a:t>135 mg/kg</a:t>
                      </a:r>
                    </a:p>
                  </a:txBody>
                  <a:tcPr marL="69224" marR="69224" marT="34612" marB="34612"/>
                </a:tc>
                <a:tc>
                  <a:txBody>
                    <a:bodyPr/>
                    <a:lstStyle/>
                    <a:p>
                      <a:r>
                        <a:rPr lang="sv-SE" sz="1600" dirty="0"/>
                        <a:t>1466 mg/kg</a:t>
                      </a:r>
                    </a:p>
                  </a:txBody>
                  <a:tcPr marL="69224" marR="69224" marT="34612" marB="34612"/>
                </a:tc>
                <a:extLst>
                  <a:ext uri="{0D108BD9-81ED-4DB2-BD59-A6C34878D82A}">
                    <a16:rowId xmlns:a16="http://schemas.microsoft.com/office/drawing/2014/main" val="2412236853"/>
                  </a:ext>
                </a:extLst>
              </a:tr>
            </a:tbl>
          </a:graphicData>
        </a:graphic>
      </p:graphicFrame>
    </p:spTree>
    <p:extLst>
      <p:ext uri="{BB962C8B-B14F-4D97-AF65-F5344CB8AC3E}">
        <p14:creationId xmlns:p14="http://schemas.microsoft.com/office/powerpoint/2010/main" val="2351237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241F1C-0BC5-4EBB-B272-AD8A29322A7B}"/>
              </a:ext>
            </a:extLst>
          </p:cNvPr>
          <p:cNvSpPr>
            <a:spLocks noGrp="1"/>
          </p:cNvSpPr>
          <p:nvPr>
            <p:ph type="title"/>
          </p:nvPr>
        </p:nvSpPr>
        <p:spPr/>
        <p:txBody>
          <a:bodyPr>
            <a:normAutofit/>
          </a:bodyPr>
          <a:lstStyle/>
          <a:p>
            <a:r>
              <a:rPr lang="en-US" dirty="0"/>
              <a:t>Legal limits on undesirable elements in feed phosphates in the EU</a:t>
            </a:r>
            <a:endParaRPr lang="en-GB" dirty="0"/>
          </a:p>
        </p:txBody>
      </p:sp>
      <p:sp>
        <p:nvSpPr>
          <p:cNvPr id="3" name="Platshållare för bildnummer 2">
            <a:extLst>
              <a:ext uri="{FF2B5EF4-FFF2-40B4-BE49-F238E27FC236}">
                <a16:creationId xmlns:a16="http://schemas.microsoft.com/office/drawing/2014/main" id="{669CC11F-6C2A-4DF9-B549-8F94748BB74D}"/>
              </a:ext>
            </a:extLst>
          </p:cNvPr>
          <p:cNvSpPr>
            <a:spLocks noGrp="1"/>
          </p:cNvSpPr>
          <p:nvPr>
            <p:ph type="sldNum" sz="quarter" idx="11"/>
          </p:nvPr>
        </p:nvSpPr>
        <p:spPr/>
        <p:txBody>
          <a:bodyPr/>
          <a:lstStyle/>
          <a:p>
            <a:fld id="{1C7EE4C7-CD50-4DFB-835D-61ED02B1F08C}" type="slidenum">
              <a:rPr lang="en-GB" smtClean="0"/>
              <a:pPr/>
              <a:t>10</a:t>
            </a:fld>
            <a:endParaRPr lang="en-GB"/>
          </a:p>
        </p:txBody>
      </p:sp>
      <p:graphicFrame>
        <p:nvGraphicFramePr>
          <p:cNvPr id="5" name="Tabell 5">
            <a:extLst>
              <a:ext uri="{FF2B5EF4-FFF2-40B4-BE49-F238E27FC236}">
                <a16:creationId xmlns:a16="http://schemas.microsoft.com/office/drawing/2014/main" id="{B6929419-61C0-4F4B-B1EE-53490C7231B8}"/>
              </a:ext>
            </a:extLst>
          </p:cNvPr>
          <p:cNvGraphicFramePr>
            <a:graphicFrameLocks noGrp="1"/>
          </p:cNvGraphicFramePr>
          <p:nvPr>
            <p:ph sz="quarter" idx="12"/>
            <p:extLst>
              <p:ext uri="{D42A27DB-BD31-4B8C-83A1-F6EECF244321}">
                <p14:modId xmlns:p14="http://schemas.microsoft.com/office/powerpoint/2010/main" val="1670993167"/>
              </p:ext>
            </p:extLst>
          </p:nvPr>
        </p:nvGraphicFramePr>
        <p:xfrm>
          <a:off x="1025236" y="3374607"/>
          <a:ext cx="10542348" cy="2919493"/>
        </p:xfrm>
        <a:graphic>
          <a:graphicData uri="http://schemas.openxmlformats.org/drawingml/2006/table">
            <a:tbl>
              <a:tblPr firstRow="1" bandRow="1">
                <a:tableStyleId>{5C22544A-7EE6-4342-B048-85BDC9FD1C3A}</a:tableStyleId>
              </a:tblPr>
              <a:tblGrid>
                <a:gridCol w="3514116">
                  <a:extLst>
                    <a:ext uri="{9D8B030D-6E8A-4147-A177-3AD203B41FA5}">
                      <a16:colId xmlns:a16="http://schemas.microsoft.com/office/drawing/2014/main" val="1542496396"/>
                    </a:ext>
                  </a:extLst>
                </a:gridCol>
                <a:gridCol w="3514116">
                  <a:extLst>
                    <a:ext uri="{9D8B030D-6E8A-4147-A177-3AD203B41FA5}">
                      <a16:colId xmlns:a16="http://schemas.microsoft.com/office/drawing/2014/main" val="1811755798"/>
                    </a:ext>
                  </a:extLst>
                </a:gridCol>
                <a:gridCol w="3514116">
                  <a:extLst>
                    <a:ext uri="{9D8B030D-6E8A-4147-A177-3AD203B41FA5}">
                      <a16:colId xmlns:a16="http://schemas.microsoft.com/office/drawing/2014/main" val="3517591999"/>
                    </a:ext>
                  </a:extLst>
                </a:gridCol>
              </a:tblGrid>
              <a:tr h="359173">
                <a:tc>
                  <a:txBody>
                    <a:bodyPr/>
                    <a:lstStyle/>
                    <a:p>
                      <a:r>
                        <a:rPr lang="en-GB" sz="1600" dirty="0"/>
                        <a:t>ELEMENT</a:t>
                      </a:r>
                    </a:p>
                  </a:txBody>
                  <a:tcPr/>
                </a:tc>
                <a:tc>
                  <a:txBody>
                    <a:bodyPr/>
                    <a:lstStyle/>
                    <a:p>
                      <a:r>
                        <a:rPr lang="en-GB" sz="1600" dirty="0"/>
                        <a:t>LEGAL LIMIT*</a:t>
                      </a:r>
                    </a:p>
                  </a:txBody>
                  <a:tcPr/>
                </a:tc>
                <a:tc>
                  <a:txBody>
                    <a:bodyPr/>
                    <a:lstStyle/>
                    <a:p>
                      <a:r>
                        <a:rPr lang="en-GB" sz="1600" dirty="0"/>
                        <a:t>PCP TYPICAL VALUE</a:t>
                      </a:r>
                    </a:p>
                  </a:txBody>
                  <a:tcPr/>
                </a:tc>
                <a:extLst>
                  <a:ext uri="{0D108BD9-81ED-4DB2-BD59-A6C34878D82A}">
                    <a16:rowId xmlns:a16="http://schemas.microsoft.com/office/drawing/2014/main" val="3583908002"/>
                  </a:ext>
                </a:extLst>
              </a:tr>
              <a:tr h="359173">
                <a:tc>
                  <a:txBody>
                    <a:bodyPr/>
                    <a:lstStyle/>
                    <a:p>
                      <a:r>
                        <a:rPr lang="en-GB" sz="1800" dirty="0"/>
                        <a:t>Fluorine</a:t>
                      </a:r>
                    </a:p>
                  </a:txBody>
                  <a:tcPr/>
                </a:tc>
                <a:tc>
                  <a:txBody>
                    <a:bodyPr/>
                    <a:lstStyle/>
                    <a:p>
                      <a:r>
                        <a:rPr lang="en-GB" sz="1800" dirty="0"/>
                        <a:t>2000 ppm</a:t>
                      </a:r>
                    </a:p>
                  </a:txBody>
                  <a:tcPr/>
                </a:tc>
                <a:tc>
                  <a:txBody>
                    <a:bodyPr/>
                    <a:lstStyle/>
                    <a:p>
                      <a:r>
                        <a:rPr lang="en-GB" sz="1800" b="1" dirty="0"/>
                        <a:t>0.014 ppm</a:t>
                      </a:r>
                    </a:p>
                  </a:txBody>
                  <a:tcPr/>
                </a:tc>
                <a:extLst>
                  <a:ext uri="{0D108BD9-81ED-4DB2-BD59-A6C34878D82A}">
                    <a16:rowId xmlns:a16="http://schemas.microsoft.com/office/drawing/2014/main" val="465412019"/>
                  </a:ext>
                </a:extLst>
              </a:tr>
              <a:tr h="359173">
                <a:tc>
                  <a:txBody>
                    <a:bodyPr/>
                    <a:lstStyle/>
                    <a:p>
                      <a:r>
                        <a:rPr lang="en-GB" sz="1800" dirty="0"/>
                        <a:t>Cadmium</a:t>
                      </a:r>
                    </a:p>
                  </a:txBody>
                  <a:tcPr/>
                </a:tc>
                <a:tc>
                  <a:txBody>
                    <a:bodyPr/>
                    <a:lstStyle/>
                    <a:p>
                      <a:r>
                        <a:rPr lang="en-GB" sz="1800" dirty="0"/>
                        <a:t>10 ppm</a:t>
                      </a:r>
                    </a:p>
                  </a:txBody>
                  <a:tcPr/>
                </a:tc>
                <a:tc>
                  <a:txBody>
                    <a:bodyPr/>
                    <a:lstStyle/>
                    <a:p>
                      <a:r>
                        <a:rPr lang="en-GB" sz="1800" b="1" dirty="0"/>
                        <a:t>&lt; 0.1 ppm</a:t>
                      </a:r>
                    </a:p>
                  </a:txBody>
                  <a:tcPr/>
                </a:tc>
                <a:extLst>
                  <a:ext uri="{0D108BD9-81ED-4DB2-BD59-A6C34878D82A}">
                    <a16:rowId xmlns:a16="http://schemas.microsoft.com/office/drawing/2014/main" val="1421350656"/>
                  </a:ext>
                </a:extLst>
              </a:tr>
              <a:tr h="359173">
                <a:tc>
                  <a:txBody>
                    <a:bodyPr/>
                    <a:lstStyle/>
                    <a:p>
                      <a:r>
                        <a:rPr lang="en-GB" sz="1800" dirty="0"/>
                        <a:t>Arsenic</a:t>
                      </a:r>
                    </a:p>
                  </a:txBody>
                  <a:tcPr/>
                </a:tc>
                <a:tc>
                  <a:txBody>
                    <a:bodyPr/>
                    <a:lstStyle/>
                    <a:p>
                      <a:r>
                        <a:rPr lang="en-GB" sz="1800" dirty="0"/>
                        <a:t>10 ppm</a:t>
                      </a:r>
                    </a:p>
                  </a:txBody>
                  <a:tcPr/>
                </a:tc>
                <a:tc>
                  <a:txBody>
                    <a:bodyPr/>
                    <a:lstStyle/>
                    <a:p>
                      <a:r>
                        <a:rPr lang="en-GB" sz="1800" b="1" dirty="0"/>
                        <a:t>1.4 ppm</a:t>
                      </a:r>
                    </a:p>
                  </a:txBody>
                  <a:tcPr/>
                </a:tc>
                <a:extLst>
                  <a:ext uri="{0D108BD9-81ED-4DB2-BD59-A6C34878D82A}">
                    <a16:rowId xmlns:a16="http://schemas.microsoft.com/office/drawing/2014/main" val="3686597942"/>
                  </a:ext>
                </a:extLst>
              </a:tr>
              <a:tr h="359173">
                <a:tc>
                  <a:txBody>
                    <a:bodyPr/>
                    <a:lstStyle/>
                    <a:p>
                      <a:r>
                        <a:rPr lang="en-GB" sz="1800" dirty="0"/>
                        <a:t>Mercury</a:t>
                      </a:r>
                    </a:p>
                  </a:txBody>
                  <a:tcPr/>
                </a:tc>
                <a:tc>
                  <a:txBody>
                    <a:bodyPr/>
                    <a:lstStyle/>
                    <a:p>
                      <a:r>
                        <a:rPr lang="en-GB" sz="1800" dirty="0"/>
                        <a:t>0.1 ppm</a:t>
                      </a:r>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GB" sz="1800" b="1" dirty="0"/>
                        <a:t>&lt; 0.1 ppm</a:t>
                      </a:r>
                    </a:p>
                  </a:txBody>
                  <a:tcPr/>
                </a:tc>
                <a:extLst>
                  <a:ext uri="{0D108BD9-81ED-4DB2-BD59-A6C34878D82A}">
                    <a16:rowId xmlns:a16="http://schemas.microsoft.com/office/drawing/2014/main" val="3945962858"/>
                  </a:ext>
                </a:extLst>
              </a:tr>
              <a:tr h="359173">
                <a:tc>
                  <a:txBody>
                    <a:bodyPr/>
                    <a:lstStyle/>
                    <a:p>
                      <a:r>
                        <a:rPr lang="en-GB" sz="1800" dirty="0"/>
                        <a:t>Lead</a:t>
                      </a:r>
                    </a:p>
                  </a:txBody>
                  <a:tcPr/>
                </a:tc>
                <a:tc>
                  <a:txBody>
                    <a:bodyPr/>
                    <a:lstStyle/>
                    <a:p>
                      <a:r>
                        <a:rPr lang="en-GB" sz="1800" dirty="0"/>
                        <a:t>15 ppm</a:t>
                      </a:r>
                    </a:p>
                  </a:txBody>
                  <a:tcPr/>
                </a:tc>
                <a:tc>
                  <a:txBody>
                    <a:bodyPr/>
                    <a:lstStyle/>
                    <a:p>
                      <a:r>
                        <a:rPr lang="en-GB" sz="1800" b="1" dirty="0"/>
                        <a:t>3.6 ppm</a:t>
                      </a:r>
                    </a:p>
                  </a:txBody>
                  <a:tcPr/>
                </a:tc>
                <a:extLst>
                  <a:ext uri="{0D108BD9-81ED-4DB2-BD59-A6C34878D82A}">
                    <a16:rowId xmlns:a16="http://schemas.microsoft.com/office/drawing/2014/main" val="918718486"/>
                  </a:ext>
                </a:extLst>
              </a:tr>
              <a:tr h="359173">
                <a:tc>
                  <a:txBody>
                    <a:bodyPr/>
                    <a:lstStyle/>
                    <a:p>
                      <a:r>
                        <a:rPr lang="en-GB" sz="1800" dirty="0"/>
                        <a:t>Dioxins</a:t>
                      </a:r>
                    </a:p>
                  </a:txBody>
                  <a:tcPr/>
                </a:tc>
                <a:tc>
                  <a:txBody>
                    <a:bodyPr/>
                    <a:lstStyle/>
                    <a:p>
                      <a:r>
                        <a:rPr lang="en-GB" sz="1800" dirty="0"/>
                        <a:t>0.75 ppb</a:t>
                      </a:r>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GB" sz="1800" b="1" dirty="0"/>
                        <a:t>&lt; 0.1 ppb</a:t>
                      </a:r>
                    </a:p>
                  </a:txBody>
                  <a:tcPr/>
                </a:tc>
                <a:extLst>
                  <a:ext uri="{0D108BD9-81ED-4DB2-BD59-A6C34878D82A}">
                    <a16:rowId xmlns:a16="http://schemas.microsoft.com/office/drawing/2014/main" val="3794381119"/>
                  </a:ext>
                </a:extLst>
              </a:tr>
              <a:tr h="359173">
                <a:tc>
                  <a:txBody>
                    <a:bodyPr/>
                    <a:lstStyle/>
                    <a:p>
                      <a:r>
                        <a:rPr lang="en-GB" sz="1800" dirty="0"/>
                        <a:t>PCB </a:t>
                      </a:r>
                    </a:p>
                  </a:txBody>
                  <a:tcPr/>
                </a:tc>
                <a:tc>
                  <a:txBody>
                    <a:bodyPr/>
                    <a:lstStyle/>
                    <a:p>
                      <a:r>
                        <a:rPr lang="en-GB" sz="1800" dirty="0"/>
                        <a:t>10 ppb</a:t>
                      </a:r>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GB" sz="1800" b="1" dirty="0"/>
                        <a:t>&lt; 0.1 ppb</a:t>
                      </a:r>
                    </a:p>
                  </a:txBody>
                  <a:tcPr/>
                </a:tc>
                <a:extLst>
                  <a:ext uri="{0D108BD9-81ED-4DB2-BD59-A6C34878D82A}">
                    <a16:rowId xmlns:a16="http://schemas.microsoft.com/office/drawing/2014/main" val="3068724761"/>
                  </a:ext>
                </a:extLst>
              </a:tr>
            </a:tbl>
          </a:graphicData>
        </a:graphic>
      </p:graphicFrame>
      <p:sp>
        <p:nvSpPr>
          <p:cNvPr id="6" name="textruta 5">
            <a:extLst>
              <a:ext uri="{FF2B5EF4-FFF2-40B4-BE49-F238E27FC236}">
                <a16:creationId xmlns:a16="http://schemas.microsoft.com/office/drawing/2014/main" id="{B0F2DE97-7071-4D99-82E6-C5B5136D1E82}"/>
              </a:ext>
            </a:extLst>
          </p:cNvPr>
          <p:cNvSpPr txBox="1"/>
          <p:nvPr/>
        </p:nvSpPr>
        <p:spPr>
          <a:xfrm>
            <a:off x="1025236" y="6461133"/>
            <a:ext cx="4812146" cy="261610"/>
          </a:xfrm>
          <a:prstGeom prst="rect">
            <a:avLst/>
          </a:prstGeom>
          <a:noFill/>
        </p:spPr>
        <p:txBody>
          <a:bodyPr wrap="square" rtlCol="0">
            <a:spAutoFit/>
          </a:bodyPr>
          <a:lstStyle/>
          <a:p>
            <a:r>
              <a:rPr lang="en-GB" sz="900" dirty="0">
                <a:solidFill>
                  <a:schemeClr val="bg1"/>
                </a:solidFill>
              </a:rPr>
              <a:t>* </a:t>
            </a:r>
            <a:r>
              <a:rPr lang="fr-FR" sz="1100" b="0" i="0" u="none" strike="noStrike" dirty="0">
                <a:solidFill>
                  <a:schemeClr val="bg1"/>
                </a:solidFill>
                <a:effectLst/>
                <a:latin typeface="Arial" panose="020B0604020202020204" pitchFamily="34" charset="0"/>
              </a:rPr>
              <a:t>Source: EU Directive 2002/32/EC, 2003/57/EC and 2006/13/EC</a:t>
            </a:r>
            <a:r>
              <a:rPr lang="fr-FR" sz="900" dirty="0">
                <a:solidFill>
                  <a:schemeClr val="bg1"/>
                </a:solidFill>
              </a:rPr>
              <a:t> </a:t>
            </a:r>
            <a:endParaRPr lang="en-GB" sz="900" dirty="0" err="1">
              <a:solidFill>
                <a:schemeClr val="bg1"/>
              </a:solidFill>
            </a:endParaRPr>
          </a:p>
        </p:txBody>
      </p:sp>
      <p:graphicFrame>
        <p:nvGraphicFramePr>
          <p:cNvPr id="7" name="Table 4">
            <a:extLst>
              <a:ext uri="{FF2B5EF4-FFF2-40B4-BE49-F238E27FC236}">
                <a16:creationId xmlns:a16="http://schemas.microsoft.com/office/drawing/2014/main" id="{4E1B5408-FE72-4284-9190-B138D782AA48}"/>
              </a:ext>
            </a:extLst>
          </p:cNvPr>
          <p:cNvGraphicFramePr>
            <a:graphicFrameLocks/>
          </p:cNvGraphicFramePr>
          <p:nvPr>
            <p:extLst>
              <p:ext uri="{D42A27DB-BD31-4B8C-83A1-F6EECF244321}">
                <p14:modId xmlns:p14="http://schemas.microsoft.com/office/powerpoint/2010/main" val="1049326059"/>
              </p:ext>
            </p:extLst>
          </p:nvPr>
        </p:nvGraphicFramePr>
        <p:xfrm>
          <a:off x="1025235" y="1426455"/>
          <a:ext cx="10542349" cy="1948152"/>
        </p:xfrm>
        <a:graphic>
          <a:graphicData uri="http://schemas.openxmlformats.org/drawingml/2006/table">
            <a:tbl>
              <a:tblPr firstRow="1">
                <a:tableStyleId>{7DF18680-E054-41AD-8BC1-D1AEF772440D}</a:tableStyleId>
              </a:tblPr>
              <a:tblGrid>
                <a:gridCol w="4879984">
                  <a:extLst>
                    <a:ext uri="{9D8B030D-6E8A-4147-A177-3AD203B41FA5}">
                      <a16:colId xmlns:a16="http://schemas.microsoft.com/office/drawing/2014/main" val="3329742775"/>
                    </a:ext>
                  </a:extLst>
                </a:gridCol>
                <a:gridCol w="5662365">
                  <a:extLst>
                    <a:ext uri="{9D8B030D-6E8A-4147-A177-3AD203B41FA5}">
                      <a16:colId xmlns:a16="http://schemas.microsoft.com/office/drawing/2014/main" val="3119798457"/>
                    </a:ext>
                  </a:extLst>
                </a:gridCol>
              </a:tblGrid>
              <a:tr h="324692">
                <a:tc>
                  <a:txBody>
                    <a:bodyPr/>
                    <a:lstStyle/>
                    <a:p>
                      <a:r>
                        <a:rPr lang="sv-SE" sz="1600" dirty="0"/>
                        <a:t>KEY PARAMETERS IN PCP</a:t>
                      </a:r>
                    </a:p>
                  </a:txBody>
                  <a:tcPr marL="69224" marR="69224" marT="34612" marB="34612"/>
                </a:tc>
                <a:tc>
                  <a:txBody>
                    <a:bodyPr/>
                    <a:lstStyle/>
                    <a:p>
                      <a:r>
                        <a:rPr lang="sv-SE" sz="1600" dirty="0"/>
                        <a:t>VALUE</a:t>
                      </a:r>
                    </a:p>
                  </a:txBody>
                  <a:tcPr marL="69224" marR="69224" marT="34612" marB="34612"/>
                </a:tc>
                <a:extLst>
                  <a:ext uri="{0D108BD9-81ED-4DB2-BD59-A6C34878D82A}">
                    <a16:rowId xmlns:a16="http://schemas.microsoft.com/office/drawing/2014/main" val="1282384742"/>
                  </a:ext>
                </a:extLst>
              </a:tr>
              <a:tr h="324692">
                <a:tc>
                  <a:txBody>
                    <a:bodyPr/>
                    <a:lstStyle/>
                    <a:p>
                      <a:r>
                        <a:rPr lang="sv-SE" sz="1600" dirty="0" err="1"/>
                        <a:t>Phosphorus</a:t>
                      </a:r>
                      <a:r>
                        <a:rPr lang="sv-SE" sz="1600" dirty="0"/>
                        <a:t> (P)</a:t>
                      </a:r>
                    </a:p>
                  </a:txBody>
                  <a:tcPr marL="69224" marR="69224" marT="34612" marB="34612"/>
                </a:tc>
                <a:tc>
                  <a:txBody>
                    <a:bodyPr/>
                    <a:lstStyle/>
                    <a:p>
                      <a:r>
                        <a:rPr lang="sv-SE" sz="1600" dirty="0"/>
                        <a:t>17%</a:t>
                      </a:r>
                    </a:p>
                  </a:txBody>
                  <a:tcPr marL="69224" marR="69224" marT="34612" marB="34612"/>
                </a:tc>
                <a:extLst>
                  <a:ext uri="{0D108BD9-81ED-4DB2-BD59-A6C34878D82A}">
                    <a16:rowId xmlns:a16="http://schemas.microsoft.com/office/drawing/2014/main" val="71050029"/>
                  </a:ext>
                </a:extLst>
              </a:tr>
              <a:tr h="324692">
                <a:tc>
                  <a:txBody>
                    <a:bodyPr/>
                    <a:lstStyle/>
                    <a:p>
                      <a:r>
                        <a:rPr lang="sv-SE" sz="1600" dirty="0"/>
                        <a:t>Calcium (Ca)</a:t>
                      </a:r>
                    </a:p>
                  </a:txBody>
                  <a:tcPr marL="69224" marR="69224" marT="34612" marB="34612"/>
                </a:tc>
                <a:tc>
                  <a:txBody>
                    <a:bodyPr/>
                    <a:lstStyle/>
                    <a:p>
                      <a:r>
                        <a:rPr lang="sv-SE" sz="1600" dirty="0"/>
                        <a:t>35%</a:t>
                      </a:r>
                    </a:p>
                  </a:txBody>
                  <a:tcPr marL="69224" marR="69224" marT="34612" marB="34612"/>
                </a:tc>
                <a:extLst>
                  <a:ext uri="{0D108BD9-81ED-4DB2-BD59-A6C34878D82A}">
                    <a16:rowId xmlns:a16="http://schemas.microsoft.com/office/drawing/2014/main" val="3241245883"/>
                  </a:ext>
                </a:extLst>
              </a:tr>
              <a:tr h="324692">
                <a:tc>
                  <a:txBody>
                    <a:bodyPr/>
                    <a:lstStyle/>
                    <a:p>
                      <a:r>
                        <a:rPr lang="sv-SE" sz="1600"/>
                        <a:t>DS</a:t>
                      </a:r>
                    </a:p>
                  </a:txBody>
                  <a:tcPr marL="69224" marR="69224" marT="34612" marB="34612"/>
                </a:tc>
                <a:tc>
                  <a:txBody>
                    <a:bodyPr/>
                    <a:lstStyle/>
                    <a:p>
                      <a:r>
                        <a:rPr lang="sv-SE" sz="1600" dirty="0"/>
                        <a:t>95%</a:t>
                      </a:r>
                    </a:p>
                  </a:txBody>
                  <a:tcPr marL="69224" marR="69224" marT="34612" marB="34612"/>
                </a:tc>
                <a:extLst>
                  <a:ext uri="{0D108BD9-81ED-4DB2-BD59-A6C34878D82A}">
                    <a16:rowId xmlns:a16="http://schemas.microsoft.com/office/drawing/2014/main" val="2653560247"/>
                  </a:ext>
                </a:extLst>
              </a:tr>
              <a:tr h="324692">
                <a:tc>
                  <a:txBody>
                    <a:bodyPr/>
                    <a:lstStyle/>
                    <a:p>
                      <a:r>
                        <a:rPr lang="sv-SE" sz="1600" dirty="0"/>
                        <a:t>Formula</a:t>
                      </a:r>
                    </a:p>
                  </a:txBody>
                  <a:tcPr marL="69224" marR="69224" marT="34612" marB="34612"/>
                </a:tc>
                <a:tc>
                  <a:txBody>
                    <a:bodyPr/>
                    <a:lstStyle/>
                    <a:p>
                      <a:r>
                        <a:rPr lang="sv-SE" sz="1600"/>
                        <a:t>Ca</a:t>
                      </a:r>
                      <a:r>
                        <a:rPr lang="sv-SE" sz="1600" baseline="-25000"/>
                        <a:t>5</a:t>
                      </a:r>
                      <a:r>
                        <a:rPr lang="sv-SE" sz="1600"/>
                        <a:t>(PO</a:t>
                      </a:r>
                      <a:r>
                        <a:rPr lang="sv-SE" sz="1600" baseline="-25000"/>
                        <a:t>4</a:t>
                      </a:r>
                      <a:r>
                        <a:rPr lang="sv-SE" sz="1600"/>
                        <a:t>)</a:t>
                      </a:r>
                      <a:r>
                        <a:rPr lang="sv-SE" sz="1600" baseline="-25000"/>
                        <a:t>3</a:t>
                      </a:r>
                      <a:r>
                        <a:rPr lang="sv-SE" sz="1600"/>
                        <a:t>OH</a:t>
                      </a:r>
                    </a:p>
                  </a:txBody>
                  <a:tcPr marL="69224" marR="69224" marT="34612" marB="34612"/>
                </a:tc>
                <a:extLst>
                  <a:ext uri="{0D108BD9-81ED-4DB2-BD59-A6C34878D82A}">
                    <a16:rowId xmlns:a16="http://schemas.microsoft.com/office/drawing/2014/main" val="2230226090"/>
                  </a:ext>
                </a:extLst>
              </a:tr>
              <a:tr h="324692">
                <a:tc>
                  <a:txBody>
                    <a:bodyPr/>
                    <a:lstStyle/>
                    <a:p>
                      <a:r>
                        <a:rPr lang="sv-SE" sz="1600" dirty="0" err="1"/>
                        <a:t>Cas</a:t>
                      </a:r>
                      <a:r>
                        <a:rPr lang="sv-SE" sz="1600" dirty="0"/>
                        <a:t> No</a:t>
                      </a:r>
                    </a:p>
                  </a:txBody>
                  <a:tcPr marL="69224" marR="69224" marT="34612" marB="34612"/>
                </a:tc>
                <a:tc>
                  <a:txBody>
                    <a:bodyPr/>
                    <a:lstStyle/>
                    <a:p>
                      <a:r>
                        <a:rPr lang="sv-SE" sz="1600" dirty="0"/>
                        <a:t>12167-74-7 </a:t>
                      </a:r>
                    </a:p>
                  </a:txBody>
                  <a:tcPr marL="69224" marR="69224" marT="34612" marB="34612"/>
                </a:tc>
                <a:extLst>
                  <a:ext uri="{0D108BD9-81ED-4DB2-BD59-A6C34878D82A}">
                    <a16:rowId xmlns:a16="http://schemas.microsoft.com/office/drawing/2014/main" val="2295944230"/>
                  </a:ext>
                </a:extLst>
              </a:tr>
            </a:tbl>
          </a:graphicData>
        </a:graphic>
      </p:graphicFrame>
    </p:spTree>
    <p:extLst>
      <p:ext uri="{BB962C8B-B14F-4D97-AF65-F5344CB8AC3E}">
        <p14:creationId xmlns:p14="http://schemas.microsoft.com/office/powerpoint/2010/main" val="328883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D1B0D92-B361-450B-969C-C5C63C097965}"/>
              </a:ext>
            </a:extLst>
          </p:cNvPr>
          <p:cNvSpPr>
            <a:spLocks noGrp="1"/>
          </p:cNvSpPr>
          <p:nvPr>
            <p:ph sz="quarter" idx="13"/>
          </p:nvPr>
        </p:nvSpPr>
        <p:spPr/>
        <p:txBody>
          <a:bodyPr>
            <a:normAutofit/>
          </a:bodyPr>
          <a:lstStyle/>
          <a:p>
            <a:r>
              <a:rPr lang="en-GB" dirty="0"/>
              <a:t>Utilising the </a:t>
            </a:r>
            <a:r>
              <a:rPr lang="en-GB" b="1" dirty="0"/>
              <a:t>Ash2®Phos </a:t>
            </a:r>
            <a:r>
              <a:rPr lang="en-GB" dirty="0"/>
              <a:t>process to recover </a:t>
            </a:r>
            <a:r>
              <a:rPr lang="en-GB" b="1" dirty="0"/>
              <a:t>phosphorus</a:t>
            </a:r>
            <a:r>
              <a:rPr lang="en-GB" dirty="0"/>
              <a:t> from incinerated sludge ash</a:t>
            </a:r>
          </a:p>
          <a:p>
            <a:endParaRPr lang="en-GB" dirty="0"/>
          </a:p>
          <a:p>
            <a:r>
              <a:rPr lang="en-GB" b="1" dirty="0"/>
              <a:t>PCP as feed phosphate: </a:t>
            </a:r>
          </a:p>
          <a:p>
            <a:pPr lvl="1"/>
            <a:r>
              <a:rPr lang="en-GB" sz="1800" dirty="0"/>
              <a:t>CO</a:t>
            </a:r>
            <a:r>
              <a:rPr lang="en-GB" sz="1800" baseline="-25000" dirty="0"/>
              <a:t>2</a:t>
            </a:r>
            <a:r>
              <a:rPr lang="en-GB" sz="1800" dirty="0"/>
              <a:t> savings</a:t>
            </a:r>
          </a:p>
          <a:p>
            <a:pPr lvl="1"/>
            <a:r>
              <a:rPr lang="en-GB" sz="1800" dirty="0"/>
              <a:t>Fully soluble in citric acid</a:t>
            </a:r>
          </a:p>
          <a:p>
            <a:pPr lvl="1"/>
            <a:r>
              <a:rPr lang="en-GB" sz="1800" dirty="0"/>
              <a:t>No contaminants </a:t>
            </a:r>
          </a:p>
          <a:p>
            <a:pPr lvl="1"/>
            <a:r>
              <a:rPr lang="en-GB" sz="1800" dirty="0"/>
              <a:t>Digestibility tested on pigs and poultry with good results</a:t>
            </a:r>
          </a:p>
          <a:p>
            <a:pPr lvl="1">
              <a:buFont typeface="Wingdings" panose="05000000000000000000" pitchFamily="2" charset="2"/>
              <a:buChar char="Ø"/>
            </a:pPr>
            <a:r>
              <a:rPr lang="en-GB" sz="1800" b="1" dirty="0">
                <a:solidFill>
                  <a:srgbClr val="C00000"/>
                </a:solidFill>
              </a:rPr>
              <a:t>Legislation barrier </a:t>
            </a:r>
          </a:p>
          <a:p>
            <a:pPr marL="268287" lvl="1" indent="0">
              <a:buNone/>
            </a:pPr>
            <a:endParaRPr lang="en-GB" sz="1800" dirty="0"/>
          </a:p>
          <a:p>
            <a:r>
              <a:rPr lang="en-US" b="1" dirty="0"/>
              <a:t>Read more</a:t>
            </a:r>
            <a:endParaRPr lang="en-US" dirty="0">
              <a:hlinkClick r:id="rId3"/>
            </a:endParaRPr>
          </a:p>
          <a:p>
            <a:pPr marL="0" indent="0">
              <a:buNone/>
            </a:pPr>
            <a:r>
              <a:rPr lang="en-US" dirty="0">
                <a:hlinkClick r:id="rId3"/>
              </a:rPr>
              <a:t>Recycled phosphorus as feed phosphate (easymining.se)</a:t>
            </a:r>
            <a:endParaRPr lang="en-GB" dirty="0"/>
          </a:p>
        </p:txBody>
      </p:sp>
      <p:sp>
        <p:nvSpPr>
          <p:cNvPr id="4" name="Platshållare för bildnummer 3">
            <a:extLst>
              <a:ext uri="{FF2B5EF4-FFF2-40B4-BE49-F238E27FC236}">
                <a16:creationId xmlns:a16="http://schemas.microsoft.com/office/drawing/2014/main" id="{41972BA4-B4A7-4B47-8B45-2827AF6BB387}"/>
              </a:ext>
            </a:extLst>
          </p:cNvPr>
          <p:cNvSpPr>
            <a:spLocks noGrp="1"/>
          </p:cNvSpPr>
          <p:nvPr>
            <p:ph type="sldNum" sz="quarter" idx="14"/>
          </p:nvPr>
        </p:nvSpPr>
        <p:spPr/>
        <p:txBody>
          <a:bodyPr/>
          <a:lstStyle/>
          <a:p>
            <a:fld id="{1C7EE4C7-CD50-4DFB-835D-61ED02B1F08C}" type="slidenum">
              <a:rPr lang="en-GB" smtClean="0"/>
              <a:pPr/>
              <a:t>11</a:t>
            </a:fld>
            <a:endParaRPr lang="en-GB"/>
          </a:p>
        </p:txBody>
      </p:sp>
      <p:sp>
        <p:nvSpPr>
          <p:cNvPr id="5" name="Rubrik 4">
            <a:extLst>
              <a:ext uri="{FF2B5EF4-FFF2-40B4-BE49-F238E27FC236}">
                <a16:creationId xmlns:a16="http://schemas.microsoft.com/office/drawing/2014/main" id="{EC4532B1-82DF-4AAC-9E1C-1253BFE7A424}"/>
              </a:ext>
            </a:extLst>
          </p:cNvPr>
          <p:cNvSpPr>
            <a:spLocks noGrp="1"/>
          </p:cNvSpPr>
          <p:nvPr>
            <p:ph type="title"/>
          </p:nvPr>
        </p:nvSpPr>
        <p:spPr/>
        <p:txBody>
          <a:bodyPr>
            <a:normAutofit fontScale="90000"/>
          </a:bodyPr>
          <a:lstStyle/>
          <a:p>
            <a:r>
              <a:rPr lang="en-GB"/>
              <a:t>Recovered Phosphorus for animal feed</a:t>
            </a:r>
          </a:p>
        </p:txBody>
      </p:sp>
      <p:grpSp>
        <p:nvGrpSpPr>
          <p:cNvPr id="14" name="Grupp 13">
            <a:extLst>
              <a:ext uri="{FF2B5EF4-FFF2-40B4-BE49-F238E27FC236}">
                <a16:creationId xmlns:a16="http://schemas.microsoft.com/office/drawing/2014/main" id="{50090357-A6DC-40E7-B92A-29CC490F08B5}"/>
              </a:ext>
            </a:extLst>
          </p:cNvPr>
          <p:cNvGrpSpPr/>
          <p:nvPr/>
        </p:nvGrpSpPr>
        <p:grpSpPr>
          <a:xfrm>
            <a:off x="6096000" y="0"/>
            <a:ext cx="6094720" cy="6309783"/>
            <a:chOff x="6017490" y="0"/>
            <a:chExt cx="6218950" cy="6370655"/>
          </a:xfrm>
        </p:grpSpPr>
        <p:pic>
          <p:nvPicPr>
            <p:cNvPr id="7" name="Picture 8">
              <a:extLst>
                <a:ext uri="{FF2B5EF4-FFF2-40B4-BE49-F238E27FC236}">
                  <a16:creationId xmlns:a16="http://schemas.microsoft.com/office/drawing/2014/main" id="{AFAAC73A-B2A2-4FF7-B132-6EB8AEE62215}"/>
                </a:ext>
              </a:extLst>
            </p:cNvPr>
            <p:cNvPicPr>
              <a:picLocks noChangeAspect="1"/>
            </p:cNvPicPr>
            <p:nvPr/>
          </p:nvPicPr>
          <p:blipFill>
            <a:blip r:embed="rId4"/>
            <a:stretch>
              <a:fillRect/>
            </a:stretch>
          </p:blipFill>
          <p:spPr>
            <a:xfrm>
              <a:off x="6017490" y="3195078"/>
              <a:ext cx="4716550" cy="3144367"/>
            </a:xfrm>
            <a:prstGeom prst="rect">
              <a:avLst/>
            </a:prstGeom>
          </p:spPr>
        </p:pic>
        <p:pic>
          <p:nvPicPr>
            <p:cNvPr id="8" name="Platshållare för bild 10" descr="En bild som visar gräs, utomhus, fält, växt&#10;&#10;Automatiskt genererad beskrivning">
              <a:extLst>
                <a:ext uri="{FF2B5EF4-FFF2-40B4-BE49-F238E27FC236}">
                  <a16:creationId xmlns:a16="http://schemas.microsoft.com/office/drawing/2014/main" id="{9C4758B2-178F-4EE3-86EE-708F972CFEF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804" r="22804"/>
            <a:stretch/>
          </p:blipFill>
          <p:spPr>
            <a:xfrm>
              <a:off x="6035040" y="3212012"/>
              <a:ext cx="3004800" cy="3109413"/>
            </a:xfrm>
            <a:prstGeom prst="rect">
              <a:avLst/>
            </a:prstGeom>
          </p:spPr>
        </p:pic>
        <p:pic>
          <p:nvPicPr>
            <p:cNvPr id="9" name="Picture 7" descr="A large green field with trees in the background&#10;&#10;Description automatically generated">
              <a:extLst>
                <a:ext uri="{FF2B5EF4-FFF2-40B4-BE49-F238E27FC236}">
                  <a16:creationId xmlns:a16="http://schemas.microsoft.com/office/drawing/2014/main" id="{05907D8E-8801-47BA-87DD-9D7CF698C08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299"/>
            <a:stretch/>
          </p:blipFill>
          <p:spPr>
            <a:xfrm>
              <a:off x="6035040" y="3119200"/>
              <a:ext cx="6176464" cy="3243797"/>
            </a:xfrm>
            <a:prstGeom prst="rect">
              <a:avLst/>
            </a:prstGeom>
          </p:spPr>
        </p:pic>
        <p:pic>
          <p:nvPicPr>
            <p:cNvPr id="10" name="Picture 9">
              <a:extLst>
                <a:ext uri="{FF2B5EF4-FFF2-40B4-BE49-F238E27FC236}">
                  <a16:creationId xmlns:a16="http://schemas.microsoft.com/office/drawing/2014/main" id="{1EEF4F5A-00A8-4CF8-8756-32D353BDB90F}"/>
                </a:ext>
              </a:extLst>
            </p:cNvPr>
            <p:cNvPicPr>
              <a:picLocks noChangeAspect="1"/>
            </p:cNvPicPr>
            <p:nvPr/>
          </p:nvPicPr>
          <p:blipFill rotWithShape="1">
            <a:blip r:embed="rId7"/>
            <a:srcRect l="31897" t="40635" r="13513" b="8508"/>
            <a:stretch/>
          </p:blipFill>
          <p:spPr>
            <a:xfrm>
              <a:off x="6022945" y="3211317"/>
              <a:ext cx="3223925" cy="3159338"/>
            </a:xfrm>
            <a:prstGeom prst="rect">
              <a:avLst/>
            </a:prstGeom>
          </p:spPr>
        </p:pic>
        <p:pic>
          <p:nvPicPr>
            <p:cNvPr id="11" name="Platshållare för bild 10" descr="En bild som visar gräs, utomhus, fält, växt&#10;&#10;Automatiskt genererad beskrivning">
              <a:extLst>
                <a:ext uri="{FF2B5EF4-FFF2-40B4-BE49-F238E27FC236}">
                  <a16:creationId xmlns:a16="http://schemas.microsoft.com/office/drawing/2014/main" id="{FA891958-28BD-4D85-B564-7D658A14127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033" t="12289" b="1855"/>
            <a:stretch/>
          </p:blipFill>
          <p:spPr>
            <a:xfrm>
              <a:off x="6035040" y="0"/>
              <a:ext cx="6176464" cy="3216603"/>
            </a:xfrm>
            <a:prstGeom prst="rect">
              <a:avLst/>
            </a:prstGeom>
            <a:solidFill>
              <a:schemeClr val="bg1">
                <a:lumMod val="85000"/>
              </a:schemeClr>
            </a:solidFill>
          </p:spPr>
        </p:pic>
        <p:pic>
          <p:nvPicPr>
            <p:cNvPr id="12" name="Picture 14">
              <a:extLst>
                <a:ext uri="{FF2B5EF4-FFF2-40B4-BE49-F238E27FC236}">
                  <a16:creationId xmlns:a16="http://schemas.microsoft.com/office/drawing/2014/main" id="{407A7D63-30A1-41FA-85B3-E6552C685FCA}"/>
                </a:ext>
              </a:extLst>
            </p:cNvPr>
            <p:cNvPicPr>
              <a:picLocks noChangeAspect="1"/>
            </p:cNvPicPr>
            <p:nvPr/>
          </p:nvPicPr>
          <p:blipFill>
            <a:blip r:embed="rId9"/>
            <a:stretch>
              <a:fillRect/>
            </a:stretch>
          </p:blipFill>
          <p:spPr>
            <a:xfrm>
              <a:off x="6017490" y="9090"/>
              <a:ext cx="3229380" cy="3217199"/>
            </a:xfrm>
            <a:prstGeom prst="rect">
              <a:avLst/>
            </a:prstGeom>
          </p:spPr>
        </p:pic>
        <p:pic>
          <p:nvPicPr>
            <p:cNvPr id="13" name="Picture 3">
              <a:extLst>
                <a:ext uri="{FF2B5EF4-FFF2-40B4-BE49-F238E27FC236}">
                  <a16:creationId xmlns:a16="http://schemas.microsoft.com/office/drawing/2014/main" id="{B9CC5134-95BF-4329-B57A-D698A2D4E325}"/>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l="15913" r="20591" b="-3"/>
            <a:stretch/>
          </p:blipFill>
          <p:spPr>
            <a:xfrm>
              <a:off x="9231640" y="16618"/>
              <a:ext cx="3004800" cy="6349892"/>
            </a:xfrm>
            <a:prstGeom prst="rect">
              <a:avLst/>
            </a:prstGeom>
            <a:noFill/>
          </p:spPr>
        </p:pic>
      </p:grpSp>
    </p:spTree>
    <p:extLst>
      <p:ext uri="{BB962C8B-B14F-4D97-AF65-F5344CB8AC3E}">
        <p14:creationId xmlns:p14="http://schemas.microsoft.com/office/powerpoint/2010/main" val="3789359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CB3543E1-2AC3-4646-AB5D-988955231C7F}"/>
              </a:ext>
            </a:extLst>
          </p:cNvPr>
          <p:cNvSpPr/>
          <p:nvPr/>
        </p:nvSpPr>
        <p:spPr>
          <a:xfrm>
            <a:off x="1527192" y="511126"/>
            <a:ext cx="2951017" cy="507831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err="1"/>
          </a:p>
        </p:txBody>
      </p:sp>
      <p:sp>
        <p:nvSpPr>
          <p:cNvPr id="2" name="Platshållare för bildnummer 1">
            <a:extLst>
              <a:ext uri="{FF2B5EF4-FFF2-40B4-BE49-F238E27FC236}">
                <a16:creationId xmlns:a16="http://schemas.microsoft.com/office/drawing/2014/main" id="{AFFC73CA-F874-425F-97ED-2F9022353D25}"/>
              </a:ext>
            </a:extLst>
          </p:cNvPr>
          <p:cNvSpPr>
            <a:spLocks noGrp="1"/>
          </p:cNvSpPr>
          <p:nvPr>
            <p:ph type="sldNum" sz="quarter" idx="11"/>
          </p:nvPr>
        </p:nvSpPr>
        <p:spPr/>
        <p:txBody>
          <a:bodyPr/>
          <a:lstStyle/>
          <a:p>
            <a:fld id="{1C7EE4C7-CD50-4DFB-835D-61ED02B1F08C}" type="slidenum">
              <a:rPr lang="en-GB" smtClean="0"/>
              <a:pPr/>
              <a:t>12</a:t>
            </a:fld>
            <a:endParaRPr lang="en-GB" dirty="0"/>
          </a:p>
        </p:txBody>
      </p:sp>
      <p:sp>
        <p:nvSpPr>
          <p:cNvPr id="11" name="textruta 10">
            <a:extLst>
              <a:ext uri="{FF2B5EF4-FFF2-40B4-BE49-F238E27FC236}">
                <a16:creationId xmlns:a16="http://schemas.microsoft.com/office/drawing/2014/main" id="{EC67BAF3-132D-40DA-86D1-A8768F588FD5}"/>
              </a:ext>
            </a:extLst>
          </p:cNvPr>
          <p:cNvSpPr txBox="1"/>
          <p:nvPr/>
        </p:nvSpPr>
        <p:spPr>
          <a:xfrm>
            <a:off x="1527192" y="523245"/>
            <a:ext cx="2951017" cy="5324535"/>
          </a:xfrm>
          <a:prstGeom prst="rect">
            <a:avLst/>
          </a:prstGeom>
          <a:solidFill>
            <a:schemeClr val="bg1">
              <a:lumMod val="95000"/>
            </a:schemeClr>
          </a:solidFill>
        </p:spPr>
        <p:txBody>
          <a:bodyPr wrap="square" rtlCol="0">
            <a:spAutoFit/>
          </a:bodyPr>
          <a:lstStyle/>
          <a:p>
            <a:pPr algn="ctr"/>
            <a:endParaRPr lang="en-GB" sz="1000" b="1" dirty="0"/>
          </a:p>
          <a:p>
            <a:pPr algn="ctr"/>
            <a:r>
              <a:rPr lang="en-GB" sz="1400" b="1" dirty="0"/>
              <a:t>LEGISATION PUSHING RECYCLED AND HIGH-QUALITY PHOSPHORUS</a:t>
            </a:r>
          </a:p>
          <a:p>
            <a:endParaRPr lang="en-GB" sz="1200" b="1" dirty="0"/>
          </a:p>
          <a:p>
            <a:pPr marL="171450" indent="-171450">
              <a:buFont typeface="Arial" panose="020B0604020202020204" pitchFamily="34" charset="0"/>
              <a:buChar char="•"/>
            </a:pPr>
            <a:r>
              <a:rPr lang="en-US" sz="1200" dirty="0"/>
              <a:t>The </a:t>
            </a:r>
            <a:r>
              <a:rPr lang="en-US" sz="1200" b="1" dirty="0"/>
              <a:t>EU Taxonomy </a:t>
            </a:r>
            <a:r>
              <a:rPr lang="en-US" sz="1200" dirty="0"/>
              <a:t>on sustainable financing: pushing for 80% recovery of P from WWTP and demand on purity in the final product</a:t>
            </a:r>
            <a:endParaRPr lang="en-GB" sz="1200" b="1" dirty="0"/>
          </a:p>
          <a:p>
            <a:pPr marL="171450" indent="-171450">
              <a:buFont typeface="Arial" panose="020B0604020202020204" pitchFamily="34" charset="0"/>
              <a:buChar char="•"/>
            </a:pPr>
            <a:endParaRPr lang="en-GB" sz="1200" b="1" dirty="0"/>
          </a:p>
          <a:p>
            <a:pPr marL="171450" indent="-171450">
              <a:buFont typeface="Arial" panose="020B0604020202020204" pitchFamily="34" charset="0"/>
              <a:buChar char="•"/>
            </a:pPr>
            <a:r>
              <a:rPr lang="en-US" sz="1200" dirty="0"/>
              <a:t>The new </a:t>
            </a:r>
            <a:r>
              <a:rPr lang="en-US" sz="1200" b="1" dirty="0"/>
              <a:t>Sewage Sludge Directive</a:t>
            </a:r>
            <a:r>
              <a:rPr lang="en-US" sz="1200" dirty="0"/>
              <a:t>: pushing for decontamination of sewage sludge via quality limits on sludge use</a:t>
            </a:r>
            <a:endParaRPr lang="en-GB" sz="1200" b="1" dirty="0"/>
          </a:p>
          <a:p>
            <a:pPr marL="171450" indent="-171450">
              <a:buFont typeface="Arial" panose="020B0604020202020204" pitchFamily="34" charset="0"/>
              <a:buChar char="•"/>
            </a:pPr>
            <a:endParaRPr lang="en-GB" sz="1200" b="1" dirty="0"/>
          </a:p>
          <a:p>
            <a:pPr marL="171450" indent="-171450">
              <a:buFont typeface="Arial" panose="020B0604020202020204" pitchFamily="34" charset="0"/>
              <a:buChar char="•"/>
            </a:pPr>
            <a:r>
              <a:rPr lang="en-US" sz="1200" dirty="0"/>
              <a:t>The new </a:t>
            </a:r>
            <a:r>
              <a:rPr lang="en-US" sz="1200" b="1" dirty="0"/>
              <a:t>Urban Wastewater Treatment Directive</a:t>
            </a:r>
            <a:r>
              <a:rPr lang="en-US" sz="1200" dirty="0"/>
              <a:t>: push for recovery demands on P from WWTPs.</a:t>
            </a:r>
          </a:p>
          <a:p>
            <a:endParaRPr lang="en-GB" sz="1200" b="1" dirty="0"/>
          </a:p>
          <a:p>
            <a:pPr marL="171450" indent="-171450">
              <a:buFont typeface="Arial" panose="020B0604020202020204" pitchFamily="34" charset="0"/>
              <a:buChar char="•"/>
            </a:pPr>
            <a:r>
              <a:rPr lang="en-US" sz="1200" b="1" dirty="0"/>
              <a:t>EU Soil Strategy</a:t>
            </a:r>
            <a:r>
              <a:rPr lang="en-US" sz="1200" dirty="0"/>
              <a:t>; pushing for zero pollution and non-toxic soils</a:t>
            </a:r>
            <a:endParaRPr lang="en-GB" sz="1200" b="1" dirty="0"/>
          </a:p>
          <a:p>
            <a:pPr marL="171450" indent="-171450">
              <a:buFont typeface="Arial" panose="020B0604020202020204" pitchFamily="34" charset="0"/>
              <a:buChar char="•"/>
            </a:pPr>
            <a:endParaRPr lang="en-GB" sz="1200" b="1" dirty="0"/>
          </a:p>
          <a:p>
            <a:pPr marL="171450" indent="-171450">
              <a:buFont typeface="Arial" panose="020B0604020202020204" pitchFamily="34" charset="0"/>
              <a:buChar char="•"/>
            </a:pPr>
            <a:r>
              <a:rPr lang="en-US" sz="1200" b="1" dirty="0"/>
              <a:t>Carbon Border Adjustment Mechanism</a:t>
            </a:r>
            <a:r>
              <a:rPr lang="en-US" sz="1200" dirty="0"/>
              <a:t>: Will redefine value chains, favor domestic P by adding a tax on imported P from outside Europe</a:t>
            </a:r>
            <a:endParaRPr lang="en-GB" sz="1200" b="1" dirty="0"/>
          </a:p>
        </p:txBody>
      </p:sp>
      <p:pic>
        <p:nvPicPr>
          <p:cNvPr id="24" name="Platshållare för bild 6">
            <a:extLst>
              <a:ext uri="{FF2B5EF4-FFF2-40B4-BE49-F238E27FC236}">
                <a16:creationId xmlns:a16="http://schemas.microsoft.com/office/drawing/2014/main" id="{244035B2-DFDD-49D0-BCEC-FAED36013DF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4" t="8762" r="1694" b="10352"/>
          <a:stretch/>
        </p:blipFill>
        <p:spPr>
          <a:xfrm>
            <a:off x="4582119" y="534786"/>
            <a:ext cx="6096000" cy="5319049"/>
          </a:xfrm>
          <a:prstGeom prst="rect">
            <a:avLst/>
          </a:prstGeom>
        </p:spPr>
      </p:pic>
      <p:sp>
        <p:nvSpPr>
          <p:cNvPr id="25" name="textruta 24">
            <a:extLst>
              <a:ext uri="{FF2B5EF4-FFF2-40B4-BE49-F238E27FC236}">
                <a16:creationId xmlns:a16="http://schemas.microsoft.com/office/drawing/2014/main" id="{7A238886-2E11-4B54-BDD3-F9F0EFE4FBAF}"/>
              </a:ext>
            </a:extLst>
          </p:cNvPr>
          <p:cNvSpPr txBox="1"/>
          <p:nvPr/>
        </p:nvSpPr>
        <p:spPr>
          <a:xfrm>
            <a:off x="6589448" y="4609817"/>
            <a:ext cx="2081342" cy="307777"/>
          </a:xfrm>
          <a:prstGeom prst="rect">
            <a:avLst/>
          </a:prstGeom>
          <a:noFill/>
        </p:spPr>
        <p:txBody>
          <a:bodyPr wrap="square" rtlCol="0">
            <a:spAutoFit/>
          </a:bodyPr>
          <a:lstStyle/>
          <a:p>
            <a:pPr algn="ctr"/>
            <a:r>
              <a:rPr lang="en-GB" sz="1400" b="1" dirty="0">
                <a:solidFill>
                  <a:schemeClr val="accent2"/>
                </a:solidFill>
              </a:rPr>
              <a:t>Phosphorus R</a:t>
            </a:r>
            <a:r>
              <a:rPr lang="sv-SE" sz="1400" b="1" dirty="0" err="1">
                <a:solidFill>
                  <a:schemeClr val="accent2"/>
                </a:solidFill>
              </a:rPr>
              <a:t>ecovery</a:t>
            </a:r>
            <a:endParaRPr lang="sv-SE" sz="1400" b="1" dirty="0">
              <a:solidFill>
                <a:schemeClr val="accent2"/>
              </a:solidFill>
            </a:endParaRPr>
          </a:p>
        </p:txBody>
      </p:sp>
      <p:sp>
        <p:nvSpPr>
          <p:cNvPr id="27" name="textruta 26">
            <a:extLst>
              <a:ext uri="{FF2B5EF4-FFF2-40B4-BE49-F238E27FC236}">
                <a16:creationId xmlns:a16="http://schemas.microsoft.com/office/drawing/2014/main" id="{1275AE91-6298-4A81-8D32-5F2C806D2758}"/>
              </a:ext>
            </a:extLst>
          </p:cNvPr>
          <p:cNvSpPr txBox="1"/>
          <p:nvPr/>
        </p:nvSpPr>
        <p:spPr>
          <a:xfrm>
            <a:off x="4822946" y="3810816"/>
            <a:ext cx="1927362" cy="523220"/>
          </a:xfrm>
          <a:prstGeom prst="rect">
            <a:avLst/>
          </a:prstGeom>
          <a:noFill/>
        </p:spPr>
        <p:txBody>
          <a:bodyPr wrap="square" rtlCol="0">
            <a:spAutoFit/>
          </a:bodyPr>
          <a:lstStyle/>
          <a:p>
            <a:pPr algn="ctr"/>
            <a:r>
              <a:rPr lang="sv-SE" sz="1400" b="1" dirty="0">
                <a:solidFill>
                  <a:schemeClr val="accent1"/>
                </a:solidFill>
              </a:rPr>
              <a:t>Production</a:t>
            </a:r>
          </a:p>
          <a:p>
            <a:pPr algn="ctr"/>
            <a:r>
              <a:rPr lang="sv-SE" sz="1400" b="1" dirty="0">
                <a:solidFill>
                  <a:schemeClr val="accent1"/>
                </a:solidFill>
              </a:rPr>
              <a:t>Industry</a:t>
            </a:r>
          </a:p>
        </p:txBody>
      </p:sp>
      <p:sp>
        <p:nvSpPr>
          <p:cNvPr id="28" name="textruta 27">
            <a:extLst>
              <a:ext uri="{FF2B5EF4-FFF2-40B4-BE49-F238E27FC236}">
                <a16:creationId xmlns:a16="http://schemas.microsoft.com/office/drawing/2014/main" id="{AE98B889-E35B-44C2-980C-CEC82A7AD39B}"/>
              </a:ext>
            </a:extLst>
          </p:cNvPr>
          <p:cNvSpPr txBox="1"/>
          <p:nvPr/>
        </p:nvSpPr>
        <p:spPr>
          <a:xfrm>
            <a:off x="4533884" y="2448448"/>
            <a:ext cx="1407816" cy="307777"/>
          </a:xfrm>
          <a:prstGeom prst="rect">
            <a:avLst/>
          </a:prstGeom>
          <a:noFill/>
        </p:spPr>
        <p:txBody>
          <a:bodyPr wrap="square" rtlCol="0">
            <a:spAutoFit/>
          </a:bodyPr>
          <a:lstStyle/>
          <a:p>
            <a:pPr algn="ctr"/>
            <a:r>
              <a:rPr lang="sv-SE" sz="1400" b="1" dirty="0">
                <a:solidFill>
                  <a:schemeClr val="accent4"/>
                </a:solidFill>
              </a:rPr>
              <a:t>Agriculture</a:t>
            </a:r>
          </a:p>
        </p:txBody>
      </p:sp>
      <p:sp>
        <p:nvSpPr>
          <p:cNvPr id="29" name="textruta 28">
            <a:extLst>
              <a:ext uri="{FF2B5EF4-FFF2-40B4-BE49-F238E27FC236}">
                <a16:creationId xmlns:a16="http://schemas.microsoft.com/office/drawing/2014/main" id="{AE6E518E-CC26-4416-934A-7AD9D028082A}"/>
              </a:ext>
            </a:extLst>
          </p:cNvPr>
          <p:cNvSpPr txBox="1"/>
          <p:nvPr/>
        </p:nvSpPr>
        <p:spPr>
          <a:xfrm>
            <a:off x="6926211" y="1253437"/>
            <a:ext cx="1407816" cy="307777"/>
          </a:xfrm>
          <a:prstGeom prst="rect">
            <a:avLst/>
          </a:prstGeom>
          <a:noFill/>
        </p:spPr>
        <p:txBody>
          <a:bodyPr wrap="square" rtlCol="0">
            <a:spAutoFit/>
          </a:bodyPr>
          <a:lstStyle/>
          <a:p>
            <a:pPr algn="ctr"/>
            <a:r>
              <a:rPr lang="sv-SE" sz="1400" b="1" dirty="0">
                <a:solidFill>
                  <a:schemeClr val="bg1">
                    <a:lumMod val="65000"/>
                  </a:schemeClr>
                </a:solidFill>
              </a:rPr>
              <a:t>Society</a:t>
            </a:r>
          </a:p>
        </p:txBody>
      </p:sp>
      <p:sp>
        <p:nvSpPr>
          <p:cNvPr id="30" name="textruta 29">
            <a:extLst>
              <a:ext uri="{FF2B5EF4-FFF2-40B4-BE49-F238E27FC236}">
                <a16:creationId xmlns:a16="http://schemas.microsoft.com/office/drawing/2014/main" id="{9BF6AE2C-F9BA-42FB-B16A-5FE14CFB6CB9}"/>
              </a:ext>
            </a:extLst>
          </p:cNvPr>
          <p:cNvSpPr txBox="1"/>
          <p:nvPr/>
        </p:nvSpPr>
        <p:spPr>
          <a:xfrm>
            <a:off x="9374213" y="2602336"/>
            <a:ext cx="1407816" cy="307777"/>
          </a:xfrm>
          <a:prstGeom prst="rect">
            <a:avLst/>
          </a:prstGeom>
          <a:noFill/>
        </p:spPr>
        <p:txBody>
          <a:bodyPr wrap="square" rtlCol="0">
            <a:spAutoFit/>
          </a:bodyPr>
          <a:lstStyle/>
          <a:p>
            <a:pPr algn="ctr"/>
            <a:r>
              <a:rPr lang="sv-SE" sz="1400" b="1" dirty="0">
                <a:solidFill>
                  <a:srgbClr val="00B0F0"/>
                </a:solidFill>
              </a:rPr>
              <a:t>WWTP</a:t>
            </a:r>
          </a:p>
        </p:txBody>
      </p:sp>
      <p:sp>
        <p:nvSpPr>
          <p:cNvPr id="31" name="textruta 30">
            <a:extLst>
              <a:ext uri="{FF2B5EF4-FFF2-40B4-BE49-F238E27FC236}">
                <a16:creationId xmlns:a16="http://schemas.microsoft.com/office/drawing/2014/main" id="{FC39D8E8-58EB-4547-A9A1-C16D8103412C}"/>
              </a:ext>
            </a:extLst>
          </p:cNvPr>
          <p:cNvSpPr txBox="1"/>
          <p:nvPr/>
        </p:nvSpPr>
        <p:spPr>
          <a:xfrm>
            <a:off x="8432102" y="3810816"/>
            <a:ext cx="2081342" cy="523220"/>
          </a:xfrm>
          <a:prstGeom prst="rect">
            <a:avLst/>
          </a:prstGeom>
          <a:noFill/>
        </p:spPr>
        <p:txBody>
          <a:bodyPr wrap="square" rtlCol="0">
            <a:spAutoFit/>
          </a:bodyPr>
          <a:lstStyle/>
          <a:p>
            <a:pPr algn="ctr"/>
            <a:r>
              <a:rPr lang="sv-SE" sz="1400" b="1" dirty="0">
                <a:solidFill>
                  <a:schemeClr val="accent3"/>
                </a:solidFill>
              </a:rPr>
              <a:t>Incineration</a:t>
            </a:r>
          </a:p>
          <a:p>
            <a:pPr algn="ctr"/>
            <a:r>
              <a:rPr lang="sv-SE" sz="1400" b="1" dirty="0">
                <a:solidFill>
                  <a:schemeClr val="accent3"/>
                </a:solidFill>
              </a:rPr>
              <a:t>Plant</a:t>
            </a:r>
          </a:p>
        </p:txBody>
      </p:sp>
    </p:spTree>
    <p:extLst>
      <p:ext uri="{BB962C8B-B14F-4D97-AF65-F5344CB8AC3E}">
        <p14:creationId xmlns:p14="http://schemas.microsoft.com/office/powerpoint/2010/main" val="147027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CB3543E1-2AC3-4646-AB5D-988955231C7F}"/>
              </a:ext>
            </a:extLst>
          </p:cNvPr>
          <p:cNvSpPr/>
          <p:nvPr/>
        </p:nvSpPr>
        <p:spPr>
          <a:xfrm>
            <a:off x="1527192" y="613866"/>
            <a:ext cx="2951017" cy="507831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err="1"/>
          </a:p>
        </p:txBody>
      </p:sp>
      <p:sp>
        <p:nvSpPr>
          <p:cNvPr id="2" name="Platshållare för bildnummer 1">
            <a:extLst>
              <a:ext uri="{FF2B5EF4-FFF2-40B4-BE49-F238E27FC236}">
                <a16:creationId xmlns:a16="http://schemas.microsoft.com/office/drawing/2014/main" id="{AFFC73CA-F874-425F-97ED-2F9022353D25}"/>
              </a:ext>
            </a:extLst>
          </p:cNvPr>
          <p:cNvSpPr>
            <a:spLocks noGrp="1"/>
          </p:cNvSpPr>
          <p:nvPr>
            <p:ph type="sldNum" sz="quarter" idx="11"/>
          </p:nvPr>
        </p:nvSpPr>
        <p:spPr/>
        <p:txBody>
          <a:bodyPr/>
          <a:lstStyle/>
          <a:p>
            <a:fld id="{1C7EE4C7-CD50-4DFB-835D-61ED02B1F08C}" type="slidenum">
              <a:rPr lang="en-GB" smtClean="0"/>
              <a:pPr/>
              <a:t>13</a:t>
            </a:fld>
            <a:endParaRPr lang="en-GB" dirty="0"/>
          </a:p>
        </p:txBody>
      </p:sp>
      <p:sp>
        <p:nvSpPr>
          <p:cNvPr id="11" name="textruta 10">
            <a:extLst>
              <a:ext uri="{FF2B5EF4-FFF2-40B4-BE49-F238E27FC236}">
                <a16:creationId xmlns:a16="http://schemas.microsoft.com/office/drawing/2014/main" id="{EC67BAF3-132D-40DA-86D1-A8768F588FD5}"/>
              </a:ext>
            </a:extLst>
          </p:cNvPr>
          <p:cNvSpPr txBox="1"/>
          <p:nvPr/>
        </p:nvSpPr>
        <p:spPr>
          <a:xfrm>
            <a:off x="1527192" y="625985"/>
            <a:ext cx="2951017" cy="369332"/>
          </a:xfrm>
          <a:prstGeom prst="rect">
            <a:avLst/>
          </a:prstGeom>
          <a:solidFill>
            <a:schemeClr val="bg1">
              <a:lumMod val="95000"/>
            </a:schemeClr>
          </a:solidFill>
        </p:spPr>
        <p:txBody>
          <a:bodyPr wrap="square" rtlCol="0">
            <a:spAutoFit/>
          </a:bodyPr>
          <a:lstStyle/>
          <a:p>
            <a:pPr algn="ctr"/>
            <a:endParaRPr lang="en-GB" sz="600" b="1" dirty="0"/>
          </a:p>
          <a:p>
            <a:endParaRPr lang="en-GB" sz="1200" b="1" dirty="0"/>
          </a:p>
        </p:txBody>
      </p:sp>
      <p:pic>
        <p:nvPicPr>
          <p:cNvPr id="24" name="Platshållare för bild 6">
            <a:extLst>
              <a:ext uri="{FF2B5EF4-FFF2-40B4-BE49-F238E27FC236}">
                <a16:creationId xmlns:a16="http://schemas.microsoft.com/office/drawing/2014/main" id="{244035B2-DFDD-49D0-BCEC-FAED36013DF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4" t="8762" r="1694" b="10352"/>
          <a:stretch/>
        </p:blipFill>
        <p:spPr>
          <a:xfrm>
            <a:off x="4582119" y="613867"/>
            <a:ext cx="6096000" cy="5078314"/>
          </a:xfrm>
          <a:prstGeom prst="rect">
            <a:avLst/>
          </a:prstGeom>
        </p:spPr>
      </p:pic>
      <p:sp>
        <p:nvSpPr>
          <p:cNvPr id="25" name="textruta 24">
            <a:extLst>
              <a:ext uri="{FF2B5EF4-FFF2-40B4-BE49-F238E27FC236}">
                <a16:creationId xmlns:a16="http://schemas.microsoft.com/office/drawing/2014/main" id="{7A238886-2E11-4B54-BDD3-F9F0EFE4FBAF}"/>
              </a:ext>
            </a:extLst>
          </p:cNvPr>
          <p:cNvSpPr txBox="1"/>
          <p:nvPr/>
        </p:nvSpPr>
        <p:spPr>
          <a:xfrm>
            <a:off x="6589448" y="4549290"/>
            <a:ext cx="2081342" cy="307777"/>
          </a:xfrm>
          <a:prstGeom prst="rect">
            <a:avLst/>
          </a:prstGeom>
          <a:noFill/>
        </p:spPr>
        <p:txBody>
          <a:bodyPr wrap="square" rtlCol="0">
            <a:spAutoFit/>
          </a:bodyPr>
          <a:lstStyle/>
          <a:p>
            <a:pPr algn="ctr"/>
            <a:r>
              <a:rPr lang="sv-SE" sz="1400" b="1" dirty="0" err="1">
                <a:solidFill>
                  <a:schemeClr val="accent2"/>
                </a:solidFill>
              </a:rPr>
              <a:t>Phosphorus</a:t>
            </a:r>
            <a:r>
              <a:rPr lang="sv-SE" sz="1400" b="1" dirty="0">
                <a:solidFill>
                  <a:schemeClr val="accent2"/>
                </a:solidFill>
              </a:rPr>
              <a:t> Recovery</a:t>
            </a:r>
          </a:p>
        </p:txBody>
      </p:sp>
      <p:sp>
        <p:nvSpPr>
          <p:cNvPr id="27" name="textruta 26">
            <a:extLst>
              <a:ext uri="{FF2B5EF4-FFF2-40B4-BE49-F238E27FC236}">
                <a16:creationId xmlns:a16="http://schemas.microsoft.com/office/drawing/2014/main" id="{1275AE91-6298-4A81-8D32-5F2C806D2758}"/>
              </a:ext>
            </a:extLst>
          </p:cNvPr>
          <p:cNvSpPr txBox="1"/>
          <p:nvPr/>
        </p:nvSpPr>
        <p:spPr>
          <a:xfrm>
            <a:off x="4774502" y="3790268"/>
            <a:ext cx="1927362" cy="523220"/>
          </a:xfrm>
          <a:prstGeom prst="rect">
            <a:avLst/>
          </a:prstGeom>
          <a:noFill/>
        </p:spPr>
        <p:txBody>
          <a:bodyPr wrap="square" rtlCol="0">
            <a:spAutoFit/>
          </a:bodyPr>
          <a:lstStyle/>
          <a:p>
            <a:pPr algn="ctr"/>
            <a:r>
              <a:rPr lang="sv-SE" sz="1400" b="1" dirty="0">
                <a:solidFill>
                  <a:schemeClr val="accent1"/>
                </a:solidFill>
              </a:rPr>
              <a:t>Production</a:t>
            </a:r>
          </a:p>
          <a:p>
            <a:pPr algn="ctr"/>
            <a:r>
              <a:rPr lang="sv-SE" sz="1400" b="1" dirty="0">
                <a:solidFill>
                  <a:schemeClr val="accent1"/>
                </a:solidFill>
              </a:rPr>
              <a:t>Industry</a:t>
            </a:r>
          </a:p>
        </p:txBody>
      </p:sp>
      <p:sp>
        <p:nvSpPr>
          <p:cNvPr id="28" name="textruta 27">
            <a:extLst>
              <a:ext uri="{FF2B5EF4-FFF2-40B4-BE49-F238E27FC236}">
                <a16:creationId xmlns:a16="http://schemas.microsoft.com/office/drawing/2014/main" id="{AE98B889-E35B-44C2-980C-CEC82A7AD39B}"/>
              </a:ext>
            </a:extLst>
          </p:cNvPr>
          <p:cNvSpPr txBox="1"/>
          <p:nvPr/>
        </p:nvSpPr>
        <p:spPr>
          <a:xfrm>
            <a:off x="4642885" y="2363243"/>
            <a:ext cx="1407816" cy="307777"/>
          </a:xfrm>
          <a:prstGeom prst="rect">
            <a:avLst/>
          </a:prstGeom>
          <a:noFill/>
        </p:spPr>
        <p:txBody>
          <a:bodyPr wrap="square" rtlCol="0">
            <a:spAutoFit/>
          </a:bodyPr>
          <a:lstStyle/>
          <a:p>
            <a:pPr algn="ctr"/>
            <a:r>
              <a:rPr lang="sv-SE" sz="1400" b="1" dirty="0">
                <a:solidFill>
                  <a:schemeClr val="accent4"/>
                </a:solidFill>
              </a:rPr>
              <a:t>Agriculture</a:t>
            </a:r>
          </a:p>
        </p:txBody>
      </p:sp>
      <p:sp>
        <p:nvSpPr>
          <p:cNvPr id="29" name="textruta 28">
            <a:extLst>
              <a:ext uri="{FF2B5EF4-FFF2-40B4-BE49-F238E27FC236}">
                <a16:creationId xmlns:a16="http://schemas.microsoft.com/office/drawing/2014/main" id="{AE6E518E-CC26-4416-934A-7AD9D028082A}"/>
              </a:ext>
            </a:extLst>
          </p:cNvPr>
          <p:cNvSpPr txBox="1"/>
          <p:nvPr/>
        </p:nvSpPr>
        <p:spPr>
          <a:xfrm>
            <a:off x="6894248" y="1275511"/>
            <a:ext cx="1407816" cy="307777"/>
          </a:xfrm>
          <a:prstGeom prst="rect">
            <a:avLst/>
          </a:prstGeom>
          <a:noFill/>
        </p:spPr>
        <p:txBody>
          <a:bodyPr wrap="square" rtlCol="0">
            <a:spAutoFit/>
          </a:bodyPr>
          <a:lstStyle/>
          <a:p>
            <a:pPr algn="ctr"/>
            <a:r>
              <a:rPr lang="sv-SE" sz="1400" b="1" dirty="0">
                <a:solidFill>
                  <a:schemeClr val="bg1">
                    <a:lumMod val="65000"/>
                  </a:schemeClr>
                </a:solidFill>
              </a:rPr>
              <a:t>Society</a:t>
            </a:r>
          </a:p>
        </p:txBody>
      </p:sp>
      <p:sp>
        <p:nvSpPr>
          <p:cNvPr id="30" name="textruta 29">
            <a:extLst>
              <a:ext uri="{FF2B5EF4-FFF2-40B4-BE49-F238E27FC236}">
                <a16:creationId xmlns:a16="http://schemas.microsoft.com/office/drawing/2014/main" id="{9BF6AE2C-F9BA-42FB-B16A-5FE14CFB6CB9}"/>
              </a:ext>
            </a:extLst>
          </p:cNvPr>
          <p:cNvSpPr txBox="1"/>
          <p:nvPr/>
        </p:nvSpPr>
        <p:spPr>
          <a:xfrm>
            <a:off x="9105628" y="2363243"/>
            <a:ext cx="1407816" cy="307777"/>
          </a:xfrm>
          <a:prstGeom prst="rect">
            <a:avLst/>
          </a:prstGeom>
          <a:noFill/>
        </p:spPr>
        <p:txBody>
          <a:bodyPr wrap="square" rtlCol="0">
            <a:spAutoFit/>
          </a:bodyPr>
          <a:lstStyle/>
          <a:p>
            <a:pPr algn="ctr"/>
            <a:r>
              <a:rPr lang="sv-SE" sz="1400" b="1" dirty="0">
                <a:solidFill>
                  <a:srgbClr val="00B0F0"/>
                </a:solidFill>
              </a:rPr>
              <a:t>WWTP</a:t>
            </a:r>
          </a:p>
        </p:txBody>
      </p:sp>
      <p:sp>
        <p:nvSpPr>
          <p:cNvPr id="31" name="textruta 30">
            <a:extLst>
              <a:ext uri="{FF2B5EF4-FFF2-40B4-BE49-F238E27FC236}">
                <a16:creationId xmlns:a16="http://schemas.microsoft.com/office/drawing/2014/main" id="{FC39D8E8-58EB-4547-A9A1-C16D8103412C}"/>
              </a:ext>
            </a:extLst>
          </p:cNvPr>
          <p:cNvSpPr txBox="1"/>
          <p:nvPr/>
        </p:nvSpPr>
        <p:spPr>
          <a:xfrm>
            <a:off x="8432102" y="3790268"/>
            <a:ext cx="2081342" cy="523220"/>
          </a:xfrm>
          <a:prstGeom prst="rect">
            <a:avLst/>
          </a:prstGeom>
          <a:noFill/>
        </p:spPr>
        <p:txBody>
          <a:bodyPr wrap="square" rtlCol="0">
            <a:spAutoFit/>
          </a:bodyPr>
          <a:lstStyle/>
          <a:p>
            <a:pPr algn="ctr"/>
            <a:r>
              <a:rPr lang="sv-SE" sz="1400" b="1" dirty="0">
                <a:solidFill>
                  <a:schemeClr val="accent3"/>
                </a:solidFill>
              </a:rPr>
              <a:t>Incineration</a:t>
            </a:r>
          </a:p>
          <a:p>
            <a:pPr algn="ctr"/>
            <a:r>
              <a:rPr lang="sv-SE" sz="1400" b="1" dirty="0">
                <a:solidFill>
                  <a:schemeClr val="accent3"/>
                </a:solidFill>
              </a:rPr>
              <a:t>Plant</a:t>
            </a:r>
          </a:p>
        </p:txBody>
      </p:sp>
      <p:sp>
        <p:nvSpPr>
          <p:cNvPr id="12" name="textruta 11">
            <a:extLst>
              <a:ext uri="{FF2B5EF4-FFF2-40B4-BE49-F238E27FC236}">
                <a16:creationId xmlns:a16="http://schemas.microsoft.com/office/drawing/2014/main" id="{0870CD0C-29B4-4909-84F2-B3A243455884}"/>
              </a:ext>
            </a:extLst>
          </p:cNvPr>
          <p:cNvSpPr txBox="1"/>
          <p:nvPr/>
        </p:nvSpPr>
        <p:spPr>
          <a:xfrm>
            <a:off x="1673650" y="810651"/>
            <a:ext cx="2708744" cy="2185214"/>
          </a:xfrm>
          <a:prstGeom prst="rect">
            <a:avLst/>
          </a:prstGeom>
          <a:noFill/>
        </p:spPr>
        <p:txBody>
          <a:bodyPr wrap="square" rtlCol="0">
            <a:spAutoFit/>
          </a:bodyPr>
          <a:lstStyle/>
          <a:p>
            <a:pPr algn="ctr"/>
            <a:r>
              <a:rPr lang="en-GB" sz="1400" b="1" dirty="0"/>
              <a:t>LEGISATION BARRIERS FOR RECYCLED PHOSPHORUS</a:t>
            </a:r>
          </a:p>
          <a:p>
            <a:endParaRPr lang="en-GB" sz="1200" dirty="0"/>
          </a:p>
          <a:p>
            <a:pPr marL="171450" indent="-171450">
              <a:buFont typeface="Arial" panose="020B0604020202020204" pitchFamily="34" charset="0"/>
              <a:buChar char="•"/>
            </a:pPr>
            <a:r>
              <a:rPr lang="en-GB" sz="1200" b="1" dirty="0"/>
              <a:t>Regulation</a:t>
            </a:r>
            <a:r>
              <a:rPr lang="sv-SE" sz="1200" b="1" dirty="0"/>
              <a:t> 767/2009 </a:t>
            </a:r>
            <a:r>
              <a:rPr lang="en-US" sz="1200" dirty="0"/>
              <a:t>on the placing on the market and use of feed: </a:t>
            </a:r>
          </a:p>
          <a:p>
            <a:pPr lvl="1"/>
            <a:endParaRPr lang="en-US" sz="1200" dirty="0"/>
          </a:p>
          <a:p>
            <a:pPr lvl="1"/>
            <a:r>
              <a:rPr lang="en-US" sz="1200" dirty="0"/>
              <a:t>a product recycled </a:t>
            </a:r>
            <a:r>
              <a:rPr lang="en-US" sz="1200" b="1" dirty="0"/>
              <a:t>from sewage sludge to be used in animal feed is prohibited*</a:t>
            </a:r>
          </a:p>
          <a:p>
            <a:pPr lvl="1"/>
            <a:endParaRPr lang="en-US" sz="1200" dirty="0"/>
          </a:p>
        </p:txBody>
      </p:sp>
      <p:pic>
        <p:nvPicPr>
          <p:cNvPr id="3" name="Bildobjekt 2">
            <a:extLst>
              <a:ext uri="{FF2B5EF4-FFF2-40B4-BE49-F238E27FC236}">
                <a16:creationId xmlns:a16="http://schemas.microsoft.com/office/drawing/2014/main" id="{D58F21B6-21F0-4DE7-BDEE-FEB7C61BAA82}"/>
              </a:ext>
            </a:extLst>
          </p:cNvPr>
          <p:cNvPicPr>
            <a:picLocks noChangeAspect="1"/>
          </p:cNvPicPr>
          <p:nvPr/>
        </p:nvPicPr>
        <p:blipFill>
          <a:blip r:embed="rId3"/>
          <a:stretch>
            <a:fillRect/>
          </a:stretch>
        </p:blipFill>
        <p:spPr>
          <a:xfrm>
            <a:off x="6556698" y="3756976"/>
            <a:ext cx="426757" cy="426757"/>
          </a:xfrm>
          <a:prstGeom prst="rect">
            <a:avLst/>
          </a:prstGeom>
        </p:spPr>
      </p:pic>
      <p:pic>
        <p:nvPicPr>
          <p:cNvPr id="14" name="Bildobjekt 13">
            <a:extLst>
              <a:ext uri="{FF2B5EF4-FFF2-40B4-BE49-F238E27FC236}">
                <a16:creationId xmlns:a16="http://schemas.microsoft.com/office/drawing/2014/main" id="{0D47E224-4980-43B1-87D4-EAC08B507DDA}"/>
              </a:ext>
            </a:extLst>
          </p:cNvPr>
          <p:cNvPicPr>
            <a:picLocks noChangeAspect="1"/>
          </p:cNvPicPr>
          <p:nvPr/>
        </p:nvPicPr>
        <p:blipFill>
          <a:blip r:embed="rId3"/>
          <a:stretch>
            <a:fillRect/>
          </a:stretch>
        </p:blipFill>
        <p:spPr>
          <a:xfrm>
            <a:off x="1724493" y="2262019"/>
            <a:ext cx="426757" cy="426757"/>
          </a:xfrm>
          <a:prstGeom prst="rect">
            <a:avLst/>
          </a:prstGeom>
        </p:spPr>
      </p:pic>
      <p:sp>
        <p:nvSpPr>
          <p:cNvPr id="15" name="textruta 14">
            <a:extLst>
              <a:ext uri="{FF2B5EF4-FFF2-40B4-BE49-F238E27FC236}">
                <a16:creationId xmlns:a16="http://schemas.microsoft.com/office/drawing/2014/main" id="{94B19760-922C-4F75-9614-2654F259B54E}"/>
              </a:ext>
            </a:extLst>
          </p:cNvPr>
          <p:cNvSpPr txBox="1"/>
          <p:nvPr/>
        </p:nvSpPr>
        <p:spPr>
          <a:xfrm>
            <a:off x="899700" y="6392573"/>
            <a:ext cx="8698137" cy="400110"/>
          </a:xfrm>
          <a:prstGeom prst="rect">
            <a:avLst/>
          </a:prstGeom>
          <a:noFill/>
        </p:spPr>
        <p:txBody>
          <a:bodyPr wrap="square" rtlCol="0">
            <a:spAutoFit/>
          </a:bodyPr>
          <a:lstStyle/>
          <a:p>
            <a:r>
              <a:rPr lang="en-GB" sz="1000" dirty="0">
                <a:solidFill>
                  <a:schemeClr val="bg1"/>
                </a:solidFill>
                <a:latin typeface="+mj-lt"/>
              </a:rPr>
              <a:t>*</a:t>
            </a:r>
            <a:r>
              <a:rPr lang="sv-SE" sz="1000" dirty="0">
                <a:solidFill>
                  <a:schemeClr val="bg1"/>
                </a:solidFill>
                <a:latin typeface="+mj-lt"/>
              </a:rPr>
              <a:t>ANNEX III Point 5: </a:t>
            </a:r>
            <a:r>
              <a:rPr lang="en-US" sz="1000" dirty="0">
                <a:solidFill>
                  <a:schemeClr val="bg1"/>
                </a:solidFill>
                <a:latin typeface="+mj-lt"/>
              </a:rPr>
              <a:t>List of materials whose placing on the market or use for animal nutritional purposes is restricted or prohibited as referred to in Article 6:  All waste obtained from the various phases of the treatment of the urban, domestic and industrial waste-water</a:t>
            </a:r>
            <a:endParaRPr lang="en-GB" sz="1000" dirty="0" err="1">
              <a:solidFill>
                <a:schemeClr val="bg1"/>
              </a:solidFill>
              <a:latin typeface="+mj-lt"/>
            </a:endParaRPr>
          </a:p>
        </p:txBody>
      </p:sp>
    </p:spTree>
    <p:extLst>
      <p:ext uri="{BB962C8B-B14F-4D97-AF65-F5344CB8AC3E}">
        <p14:creationId xmlns:p14="http://schemas.microsoft.com/office/powerpoint/2010/main" val="921108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CB3543E1-2AC3-4646-AB5D-988955231C7F}"/>
              </a:ext>
            </a:extLst>
          </p:cNvPr>
          <p:cNvSpPr/>
          <p:nvPr/>
        </p:nvSpPr>
        <p:spPr>
          <a:xfrm>
            <a:off x="1527192" y="613866"/>
            <a:ext cx="2951017" cy="507831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dirty="0" err="1"/>
          </a:p>
        </p:txBody>
      </p:sp>
      <p:sp>
        <p:nvSpPr>
          <p:cNvPr id="2" name="Platshållare för bildnummer 1">
            <a:extLst>
              <a:ext uri="{FF2B5EF4-FFF2-40B4-BE49-F238E27FC236}">
                <a16:creationId xmlns:a16="http://schemas.microsoft.com/office/drawing/2014/main" id="{AFFC73CA-F874-425F-97ED-2F9022353D25}"/>
              </a:ext>
            </a:extLst>
          </p:cNvPr>
          <p:cNvSpPr>
            <a:spLocks noGrp="1"/>
          </p:cNvSpPr>
          <p:nvPr>
            <p:ph type="sldNum" sz="quarter" idx="11"/>
          </p:nvPr>
        </p:nvSpPr>
        <p:spPr/>
        <p:txBody>
          <a:bodyPr/>
          <a:lstStyle/>
          <a:p>
            <a:fld id="{1C7EE4C7-CD50-4DFB-835D-61ED02B1F08C}" type="slidenum">
              <a:rPr lang="en-GB" smtClean="0"/>
              <a:pPr/>
              <a:t>14</a:t>
            </a:fld>
            <a:endParaRPr lang="en-GB" dirty="0"/>
          </a:p>
        </p:txBody>
      </p:sp>
      <p:sp>
        <p:nvSpPr>
          <p:cNvPr id="11" name="textruta 10">
            <a:extLst>
              <a:ext uri="{FF2B5EF4-FFF2-40B4-BE49-F238E27FC236}">
                <a16:creationId xmlns:a16="http://schemas.microsoft.com/office/drawing/2014/main" id="{EC67BAF3-132D-40DA-86D1-A8768F588FD5}"/>
              </a:ext>
            </a:extLst>
          </p:cNvPr>
          <p:cNvSpPr txBox="1"/>
          <p:nvPr/>
        </p:nvSpPr>
        <p:spPr>
          <a:xfrm>
            <a:off x="1527192" y="625985"/>
            <a:ext cx="2951017" cy="553998"/>
          </a:xfrm>
          <a:prstGeom prst="rect">
            <a:avLst/>
          </a:prstGeom>
          <a:solidFill>
            <a:schemeClr val="bg1">
              <a:lumMod val="95000"/>
            </a:schemeClr>
          </a:solidFill>
        </p:spPr>
        <p:txBody>
          <a:bodyPr wrap="square" rtlCol="0">
            <a:spAutoFit/>
          </a:bodyPr>
          <a:lstStyle/>
          <a:p>
            <a:pPr algn="ctr"/>
            <a:endParaRPr lang="en-GB" sz="600" b="1" dirty="0"/>
          </a:p>
          <a:p>
            <a:endParaRPr lang="en-GB" sz="1200" b="1" dirty="0"/>
          </a:p>
          <a:p>
            <a:endParaRPr lang="en-GB" sz="1200" b="1" dirty="0"/>
          </a:p>
        </p:txBody>
      </p:sp>
      <p:pic>
        <p:nvPicPr>
          <p:cNvPr id="24" name="Platshållare för bild 6">
            <a:extLst>
              <a:ext uri="{FF2B5EF4-FFF2-40B4-BE49-F238E27FC236}">
                <a16:creationId xmlns:a16="http://schemas.microsoft.com/office/drawing/2014/main" id="{244035B2-DFDD-49D0-BCEC-FAED36013DF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4" t="8762" r="1694" b="10352"/>
          <a:stretch/>
        </p:blipFill>
        <p:spPr>
          <a:xfrm>
            <a:off x="4582119" y="613867"/>
            <a:ext cx="6096000" cy="5078314"/>
          </a:xfrm>
          <a:prstGeom prst="rect">
            <a:avLst/>
          </a:prstGeom>
        </p:spPr>
      </p:pic>
      <p:sp>
        <p:nvSpPr>
          <p:cNvPr id="25" name="textruta 24">
            <a:extLst>
              <a:ext uri="{FF2B5EF4-FFF2-40B4-BE49-F238E27FC236}">
                <a16:creationId xmlns:a16="http://schemas.microsoft.com/office/drawing/2014/main" id="{7A238886-2E11-4B54-BDD3-F9F0EFE4FBAF}"/>
              </a:ext>
            </a:extLst>
          </p:cNvPr>
          <p:cNvSpPr txBox="1"/>
          <p:nvPr/>
        </p:nvSpPr>
        <p:spPr>
          <a:xfrm>
            <a:off x="6589448" y="4549290"/>
            <a:ext cx="2081342" cy="307777"/>
          </a:xfrm>
          <a:prstGeom prst="rect">
            <a:avLst/>
          </a:prstGeom>
          <a:noFill/>
        </p:spPr>
        <p:txBody>
          <a:bodyPr wrap="square" rtlCol="0">
            <a:spAutoFit/>
          </a:bodyPr>
          <a:lstStyle/>
          <a:p>
            <a:pPr algn="ctr"/>
            <a:r>
              <a:rPr lang="sv-SE" sz="1400" b="1" dirty="0" err="1">
                <a:solidFill>
                  <a:schemeClr val="accent2"/>
                </a:solidFill>
              </a:rPr>
              <a:t>Phosphorus</a:t>
            </a:r>
            <a:r>
              <a:rPr lang="sv-SE" sz="1400" b="1" dirty="0">
                <a:solidFill>
                  <a:schemeClr val="accent2"/>
                </a:solidFill>
              </a:rPr>
              <a:t> Recovery</a:t>
            </a:r>
          </a:p>
        </p:txBody>
      </p:sp>
      <p:sp>
        <p:nvSpPr>
          <p:cNvPr id="27" name="textruta 26">
            <a:extLst>
              <a:ext uri="{FF2B5EF4-FFF2-40B4-BE49-F238E27FC236}">
                <a16:creationId xmlns:a16="http://schemas.microsoft.com/office/drawing/2014/main" id="{1275AE91-6298-4A81-8D32-5F2C806D2758}"/>
              </a:ext>
            </a:extLst>
          </p:cNvPr>
          <p:cNvSpPr txBox="1"/>
          <p:nvPr/>
        </p:nvSpPr>
        <p:spPr>
          <a:xfrm>
            <a:off x="4774502" y="3790268"/>
            <a:ext cx="1927362" cy="523220"/>
          </a:xfrm>
          <a:prstGeom prst="rect">
            <a:avLst/>
          </a:prstGeom>
          <a:noFill/>
        </p:spPr>
        <p:txBody>
          <a:bodyPr wrap="square" rtlCol="0">
            <a:spAutoFit/>
          </a:bodyPr>
          <a:lstStyle/>
          <a:p>
            <a:pPr algn="ctr"/>
            <a:r>
              <a:rPr lang="sv-SE" sz="1400" b="1" dirty="0">
                <a:solidFill>
                  <a:schemeClr val="accent1"/>
                </a:solidFill>
              </a:rPr>
              <a:t>Production</a:t>
            </a:r>
          </a:p>
          <a:p>
            <a:pPr algn="ctr"/>
            <a:r>
              <a:rPr lang="sv-SE" sz="1400" b="1" dirty="0">
                <a:solidFill>
                  <a:schemeClr val="accent1"/>
                </a:solidFill>
              </a:rPr>
              <a:t>Industry</a:t>
            </a:r>
          </a:p>
        </p:txBody>
      </p:sp>
      <p:sp>
        <p:nvSpPr>
          <p:cNvPr id="28" name="textruta 27">
            <a:extLst>
              <a:ext uri="{FF2B5EF4-FFF2-40B4-BE49-F238E27FC236}">
                <a16:creationId xmlns:a16="http://schemas.microsoft.com/office/drawing/2014/main" id="{AE98B889-E35B-44C2-980C-CEC82A7AD39B}"/>
              </a:ext>
            </a:extLst>
          </p:cNvPr>
          <p:cNvSpPr txBox="1"/>
          <p:nvPr/>
        </p:nvSpPr>
        <p:spPr>
          <a:xfrm>
            <a:off x="4642885" y="2363243"/>
            <a:ext cx="1407816" cy="307777"/>
          </a:xfrm>
          <a:prstGeom prst="rect">
            <a:avLst/>
          </a:prstGeom>
          <a:noFill/>
        </p:spPr>
        <p:txBody>
          <a:bodyPr wrap="square" rtlCol="0">
            <a:spAutoFit/>
          </a:bodyPr>
          <a:lstStyle/>
          <a:p>
            <a:pPr algn="ctr"/>
            <a:r>
              <a:rPr lang="sv-SE" sz="1400" b="1" dirty="0">
                <a:solidFill>
                  <a:schemeClr val="accent4"/>
                </a:solidFill>
              </a:rPr>
              <a:t>Agriculture</a:t>
            </a:r>
          </a:p>
        </p:txBody>
      </p:sp>
      <p:sp>
        <p:nvSpPr>
          <p:cNvPr id="29" name="textruta 28">
            <a:extLst>
              <a:ext uri="{FF2B5EF4-FFF2-40B4-BE49-F238E27FC236}">
                <a16:creationId xmlns:a16="http://schemas.microsoft.com/office/drawing/2014/main" id="{AE6E518E-CC26-4416-934A-7AD9D028082A}"/>
              </a:ext>
            </a:extLst>
          </p:cNvPr>
          <p:cNvSpPr txBox="1"/>
          <p:nvPr/>
        </p:nvSpPr>
        <p:spPr>
          <a:xfrm>
            <a:off x="6894248" y="1275511"/>
            <a:ext cx="1407816" cy="307777"/>
          </a:xfrm>
          <a:prstGeom prst="rect">
            <a:avLst/>
          </a:prstGeom>
          <a:noFill/>
        </p:spPr>
        <p:txBody>
          <a:bodyPr wrap="square" rtlCol="0">
            <a:spAutoFit/>
          </a:bodyPr>
          <a:lstStyle/>
          <a:p>
            <a:pPr algn="ctr"/>
            <a:r>
              <a:rPr lang="sv-SE" sz="1400" b="1" dirty="0">
                <a:solidFill>
                  <a:schemeClr val="bg1">
                    <a:lumMod val="65000"/>
                  </a:schemeClr>
                </a:solidFill>
              </a:rPr>
              <a:t>Society</a:t>
            </a:r>
          </a:p>
        </p:txBody>
      </p:sp>
      <p:sp>
        <p:nvSpPr>
          <p:cNvPr id="30" name="textruta 29">
            <a:extLst>
              <a:ext uri="{FF2B5EF4-FFF2-40B4-BE49-F238E27FC236}">
                <a16:creationId xmlns:a16="http://schemas.microsoft.com/office/drawing/2014/main" id="{9BF6AE2C-F9BA-42FB-B16A-5FE14CFB6CB9}"/>
              </a:ext>
            </a:extLst>
          </p:cNvPr>
          <p:cNvSpPr txBox="1"/>
          <p:nvPr/>
        </p:nvSpPr>
        <p:spPr>
          <a:xfrm>
            <a:off x="9105628" y="2363243"/>
            <a:ext cx="1407816" cy="307777"/>
          </a:xfrm>
          <a:prstGeom prst="rect">
            <a:avLst/>
          </a:prstGeom>
          <a:noFill/>
        </p:spPr>
        <p:txBody>
          <a:bodyPr wrap="square" rtlCol="0">
            <a:spAutoFit/>
          </a:bodyPr>
          <a:lstStyle/>
          <a:p>
            <a:pPr algn="ctr"/>
            <a:r>
              <a:rPr lang="sv-SE" sz="1400" b="1" dirty="0">
                <a:solidFill>
                  <a:srgbClr val="00B0F0"/>
                </a:solidFill>
              </a:rPr>
              <a:t>WWTP</a:t>
            </a:r>
          </a:p>
        </p:txBody>
      </p:sp>
      <p:sp>
        <p:nvSpPr>
          <p:cNvPr id="31" name="textruta 30">
            <a:extLst>
              <a:ext uri="{FF2B5EF4-FFF2-40B4-BE49-F238E27FC236}">
                <a16:creationId xmlns:a16="http://schemas.microsoft.com/office/drawing/2014/main" id="{FC39D8E8-58EB-4547-A9A1-C16D8103412C}"/>
              </a:ext>
            </a:extLst>
          </p:cNvPr>
          <p:cNvSpPr txBox="1"/>
          <p:nvPr/>
        </p:nvSpPr>
        <p:spPr>
          <a:xfrm>
            <a:off x="8432102" y="3790268"/>
            <a:ext cx="2081342" cy="523220"/>
          </a:xfrm>
          <a:prstGeom prst="rect">
            <a:avLst/>
          </a:prstGeom>
          <a:noFill/>
        </p:spPr>
        <p:txBody>
          <a:bodyPr wrap="square" rtlCol="0">
            <a:spAutoFit/>
          </a:bodyPr>
          <a:lstStyle/>
          <a:p>
            <a:pPr algn="ctr"/>
            <a:r>
              <a:rPr lang="sv-SE" sz="1400" b="1" dirty="0">
                <a:solidFill>
                  <a:schemeClr val="accent3"/>
                </a:solidFill>
              </a:rPr>
              <a:t>Incineration</a:t>
            </a:r>
          </a:p>
          <a:p>
            <a:pPr algn="ctr"/>
            <a:r>
              <a:rPr lang="sv-SE" sz="1400" b="1" dirty="0">
                <a:solidFill>
                  <a:schemeClr val="accent3"/>
                </a:solidFill>
              </a:rPr>
              <a:t>Plant</a:t>
            </a:r>
          </a:p>
        </p:txBody>
      </p:sp>
      <p:sp>
        <p:nvSpPr>
          <p:cNvPr id="13" name="textruta 12">
            <a:extLst>
              <a:ext uri="{FF2B5EF4-FFF2-40B4-BE49-F238E27FC236}">
                <a16:creationId xmlns:a16="http://schemas.microsoft.com/office/drawing/2014/main" id="{7C160B9E-04E3-478F-93A0-03AF6FFB61CE}"/>
              </a:ext>
            </a:extLst>
          </p:cNvPr>
          <p:cNvSpPr txBox="1"/>
          <p:nvPr/>
        </p:nvSpPr>
        <p:spPr>
          <a:xfrm>
            <a:off x="1566452" y="802707"/>
            <a:ext cx="2890252" cy="4862870"/>
          </a:xfrm>
          <a:prstGeom prst="rect">
            <a:avLst/>
          </a:prstGeom>
          <a:noFill/>
        </p:spPr>
        <p:txBody>
          <a:bodyPr wrap="square" rtlCol="0">
            <a:spAutoFit/>
          </a:bodyPr>
          <a:lstStyle/>
          <a:p>
            <a:pPr algn="ctr"/>
            <a:endParaRPr lang="en-GB" sz="2400" b="1" dirty="0">
              <a:solidFill>
                <a:schemeClr val="accent2"/>
              </a:solidFill>
            </a:endParaRPr>
          </a:p>
          <a:p>
            <a:pPr algn="ctr"/>
            <a:r>
              <a:rPr lang="en-GB" sz="2400" b="1" dirty="0">
                <a:solidFill>
                  <a:schemeClr val="accent2"/>
                </a:solidFill>
              </a:rPr>
              <a:t>THE WAY FORWARD</a:t>
            </a:r>
          </a:p>
          <a:p>
            <a:endParaRPr lang="en-GB" sz="2000" b="1" dirty="0">
              <a:solidFill>
                <a:schemeClr val="accent2"/>
              </a:solidFill>
            </a:endParaRPr>
          </a:p>
          <a:p>
            <a:pPr marL="171450" indent="-171450">
              <a:buFont typeface="Arial" panose="020B0604020202020204" pitchFamily="34" charset="0"/>
              <a:buChar char="•"/>
            </a:pPr>
            <a:r>
              <a:rPr lang="sv-SE" dirty="0" err="1">
                <a:solidFill>
                  <a:schemeClr val="accent2"/>
                </a:solidFill>
              </a:rPr>
              <a:t>Open</a:t>
            </a:r>
            <a:r>
              <a:rPr lang="sv-SE" dirty="0">
                <a:solidFill>
                  <a:schemeClr val="accent2"/>
                </a:solidFill>
              </a:rPr>
              <a:t> the </a:t>
            </a:r>
            <a:r>
              <a:rPr lang="sv-SE" dirty="0" err="1">
                <a:solidFill>
                  <a:schemeClr val="accent2"/>
                </a:solidFill>
              </a:rPr>
              <a:t>legisation</a:t>
            </a:r>
            <a:r>
              <a:rPr lang="sv-SE" dirty="0">
                <a:solidFill>
                  <a:schemeClr val="accent2"/>
                </a:solidFill>
              </a:rPr>
              <a:t>: focus on </a:t>
            </a:r>
            <a:r>
              <a:rPr lang="en-GB" dirty="0">
                <a:solidFill>
                  <a:schemeClr val="accent2"/>
                </a:solidFill>
              </a:rPr>
              <a:t>quality</a:t>
            </a:r>
            <a:r>
              <a:rPr lang="sv-SE" dirty="0">
                <a:solidFill>
                  <a:schemeClr val="accent2"/>
                </a:solidFill>
              </a:rPr>
              <a:t> </a:t>
            </a:r>
            <a:r>
              <a:rPr lang="en-GB" dirty="0">
                <a:solidFill>
                  <a:schemeClr val="accent2"/>
                </a:solidFill>
              </a:rPr>
              <a:t>instead of origin</a:t>
            </a:r>
          </a:p>
          <a:p>
            <a:pPr marL="171450" indent="-171450">
              <a:buFont typeface="Arial" panose="020B0604020202020204" pitchFamily="34" charset="0"/>
              <a:buChar char="•"/>
            </a:pPr>
            <a:endParaRPr lang="en-GB" dirty="0">
              <a:solidFill>
                <a:schemeClr val="accent2"/>
              </a:solidFill>
            </a:endParaRPr>
          </a:p>
          <a:p>
            <a:pPr marL="171450" indent="-171450">
              <a:buFont typeface="Arial" panose="020B0604020202020204" pitchFamily="34" charset="0"/>
              <a:buChar char="•"/>
            </a:pPr>
            <a:r>
              <a:rPr lang="en-GB" dirty="0">
                <a:solidFill>
                  <a:schemeClr val="accent2"/>
                </a:solidFill>
              </a:rPr>
              <a:t>Legislative incentives for the production industry</a:t>
            </a:r>
          </a:p>
          <a:p>
            <a:endParaRPr lang="en-GB" dirty="0">
              <a:solidFill>
                <a:schemeClr val="accent2"/>
              </a:solidFill>
            </a:endParaRPr>
          </a:p>
          <a:p>
            <a:pPr marL="171450" indent="-171450">
              <a:buFont typeface="Arial" panose="020B0604020202020204" pitchFamily="34" charset="0"/>
              <a:buChar char="•"/>
            </a:pPr>
            <a:r>
              <a:rPr lang="en-GB" dirty="0">
                <a:solidFill>
                  <a:schemeClr val="accent2"/>
                </a:solidFill>
              </a:rPr>
              <a:t>Quota system</a:t>
            </a:r>
          </a:p>
          <a:p>
            <a:endParaRPr lang="en-GB" dirty="0">
              <a:solidFill>
                <a:schemeClr val="accent2"/>
              </a:solidFill>
            </a:endParaRPr>
          </a:p>
          <a:p>
            <a:pPr marL="171450" indent="-171450">
              <a:buFont typeface="Arial" panose="020B0604020202020204" pitchFamily="34" charset="0"/>
              <a:buChar char="•"/>
            </a:pPr>
            <a:r>
              <a:rPr lang="en-GB" dirty="0">
                <a:solidFill>
                  <a:schemeClr val="accent2"/>
                </a:solidFill>
              </a:rPr>
              <a:t>Make ash a safe starting point</a:t>
            </a:r>
          </a:p>
          <a:p>
            <a:endParaRPr lang="en-US" sz="2000" dirty="0"/>
          </a:p>
        </p:txBody>
      </p:sp>
    </p:spTree>
    <p:extLst>
      <p:ext uri="{BB962C8B-B14F-4D97-AF65-F5344CB8AC3E}">
        <p14:creationId xmlns:p14="http://schemas.microsoft.com/office/powerpoint/2010/main" val="237935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FB9260A-F610-4324-8A89-EC615A0C8521}"/>
              </a:ext>
            </a:extLst>
          </p:cNvPr>
          <p:cNvPicPr>
            <a:picLocks noChangeAspect="1"/>
          </p:cNvPicPr>
          <p:nvPr/>
        </p:nvPicPr>
        <p:blipFill>
          <a:blip r:embed="rId3"/>
          <a:stretch>
            <a:fillRect/>
          </a:stretch>
        </p:blipFill>
        <p:spPr>
          <a:xfrm>
            <a:off x="-17550" y="3195078"/>
            <a:ext cx="4716550" cy="3144367"/>
          </a:xfrm>
          <a:prstGeom prst="rect">
            <a:avLst/>
          </a:prstGeom>
        </p:spPr>
      </p:pic>
      <p:sp>
        <p:nvSpPr>
          <p:cNvPr id="2" name="Rubrik 1">
            <a:extLst>
              <a:ext uri="{FF2B5EF4-FFF2-40B4-BE49-F238E27FC236}">
                <a16:creationId xmlns:a16="http://schemas.microsoft.com/office/drawing/2014/main" id="{4C1ADBF7-FB27-EC4A-9B36-459C060410B2}"/>
              </a:ext>
            </a:extLst>
          </p:cNvPr>
          <p:cNvSpPr>
            <a:spLocks noGrp="1"/>
          </p:cNvSpPr>
          <p:nvPr>
            <p:ph type="title"/>
          </p:nvPr>
        </p:nvSpPr>
        <p:spPr/>
        <p:txBody>
          <a:bodyPr>
            <a:normAutofit/>
          </a:bodyPr>
          <a:lstStyle/>
          <a:p>
            <a:r>
              <a:rPr lang="en-US"/>
              <a:t>ASH2PHOS – products</a:t>
            </a:r>
            <a:endParaRPr lang="en-GB"/>
          </a:p>
        </p:txBody>
      </p:sp>
      <p:sp>
        <p:nvSpPr>
          <p:cNvPr id="3" name="Platshållare för innehåll 2">
            <a:extLst>
              <a:ext uri="{FF2B5EF4-FFF2-40B4-BE49-F238E27FC236}">
                <a16:creationId xmlns:a16="http://schemas.microsoft.com/office/drawing/2014/main" id="{49535761-082F-E541-A44E-80E8C4D18517}"/>
              </a:ext>
            </a:extLst>
          </p:cNvPr>
          <p:cNvSpPr>
            <a:spLocks noGrp="1"/>
          </p:cNvSpPr>
          <p:nvPr>
            <p:ph sz="quarter" idx="14"/>
          </p:nvPr>
        </p:nvSpPr>
        <p:spPr/>
        <p:txBody>
          <a:bodyPr vert="horz" lIns="0" tIns="0" rIns="0" bIns="0" rtlCol="0" anchor="t">
            <a:normAutofit/>
          </a:bodyPr>
          <a:lstStyle/>
          <a:p>
            <a:pPr marL="0" indent="0">
              <a:buNone/>
            </a:pPr>
            <a:endParaRPr lang="en-GB" sz="1600"/>
          </a:p>
          <a:p>
            <a:pPr marL="0" indent="0">
              <a:buNone/>
            </a:pPr>
            <a:r>
              <a:rPr lang="en-GB" sz="1600"/>
              <a:t>Ash2Phos results in clean, well known products where the input chemicals become part of the final product. Products are effective in their applications.</a:t>
            </a:r>
          </a:p>
          <a:p>
            <a:pPr marL="0" indent="0">
              <a:buNone/>
            </a:pPr>
            <a:endParaRPr lang="en-GB" sz="1600"/>
          </a:p>
          <a:p>
            <a:pPr marL="0" indent="0">
              <a:buNone/>
            </a:pPr>
            <a:endParaRPr lang="en-GB" sz="1600"/>
          </a:p>
          <a:p>
            <a:pPr marL="0" indent="0">
              <a:buNone/>
            </a:pPr>
            <a:r>
              <a:rPr lang="en-GB" sz="1600" b="1"/>
              <a:t>Products from the process &gt;95% can be used</a:t>
            </a:r>
          </a:p>
          <a:p>
            <a:pPr marL="267970" indent="-267970"/>
            <a:r>
              <a:rPr lang="en-GB" sz="1600"/>
              <a:t>Phosphorus</a:t>
            </a:r>
          </a:p>
          <a:p>
            <a:pPr lvl="1" indent="-267970"/>
            <a:r>
              <a:rPr lang="en-GB" sz="1400">
                <a:solidFill>
                  <a:srgbClr val="000000"/>
                </a:solidFill>
              </a:rPr>
              <a:t>Precipitated Calcium Phosphate (PCP)</a:t>
            </a:r>
          </a:p>
          <a:p>
            <a:pPr lvl="1" indent="-267970"/>
            <a:r>
              <a:rPr lang="en-GB" sz="1400">
                <a:solidFill>
                  <a:srgbClr val="000000"/>
                </a:solidFill>
              </a:rPr>
              <a:t>Converted PCP: MAP, SSP, DCP, MCP</a:t>
            </a:r>
          </a:p>
          <a:p>
            <a:pPr marL="267970" indent="-267970"/>
            <a:r>
              <a:rPr lang="en-GB" sz="1600"/>
              <a:t>Precipitation chemicals</a:t>
            </a:r>
          </a:p>
          <a:p>
            <a:pPr marL="553720" indent="-267970">
              <a:buFont typeface="Wingdings"/>
              <a:buChar char="§"/>
            </a:pPr>
            <a:r>
              <a:rPr lang="en-GB" sz="1400">
                <a:ea typeface="+mn-lt"/>
                <a:cs typeface="+mn-lt"/>
              </a:rPr>
              <a:t>Iron Chloride</a:t>
            </a:r>
          </a:p>
          <a:p>
            <a:pPr marL="553720" indent="-267970">
              <a:buFont typeface="Wingdings"/>
              <a:buChar char="§"/>
            </a:pPr>
            <a:r>
              <a:rPr lang="en-GB" sz="1400"/>
              <a:t>Aluminium product</a:t>
            </a:r>
            <a:endParaRPr lang="en-GB" sz="2400" b="1">
              <a:solidFill>
                <a:schemeClr val="accent5"/>
              </a:solidFill>
            </a:endParaRPr>
          </a:p>
          <a:p>
            <a:pPr marL="267970" indent="-267970"/>
            <a:r>
              <a:rPr lang="en-GB" sz="1600"/>
              <a:t>Silica sand</a:t>
            </a:r>
          </a:p>
          <a:p>
            <a:pPr marL="0" indent="0">
              <a:buNone/>
            </a:pPr>
            <a:endParaRPr lang="en-GB" sz="1600">
              <a:solidFill>
                <a:schemeClr val="accent1"/>
              </a:solidFill>
            </a:endParaRPr>
          </a:p>
          <a:p>
            <a:pPr marL="267970" indent="-267970"/>
            <a:endParaRPr lang="en-GB" sz="1600"/>
          </a:p>
        </p:txBody>
      </p:sp>
      <p:pic>
        <p:nvPicPr>
          <p:cNvPr id="11" name="Platshållare för bild 10" descr="En bild som visar gräs, utomhus, fält, växt&#10;&#10;Automatiskt genererad beskrivning">
            <a:extLst>
              <a:ext uri="{FF2B5EF4-FFF2-40B4-BE49-F238E27FC236}">
                <a16:creationId xmlns:a16="http://schemas.microsoft.com/office/drawing/2014/main" id="{D1948997-63DB-3F41-82F0-9F582F177EBD}"/>
              </a:ext>
            </a:extLst>
          </p:cNvPr>
          <p:cNvPicPr>
            <a:picLocks noGrp="1" noChangeAspect="1"/>
          </p:cNvPicPr>
          <p:nvPr>
            <p:ph type="pic" sz="quarter" idx="12"/>
          </p:nvPr>
        </p:nvPicPr>
        <p:blipFill rotWithShape="1">
          <a:blip r:embed="rId4" cstate="print">
            <a:extLst>
              <a:ext uri="{28A0092B-C50C-407E-A947-70E740481C1C}">
                <a14:useLocalDpi xmlns:a14="http://schemas.microsoft.com/office/drawing/2010/main" val="0"/>
              </a:ext>
            </a:extLst>
          </a:blip>
          <a:srcRect l="22804" r="22804"/>
          <a:stretch/>
        </p:blipFill>
        <p:spPr/>
      </p:pic>
      <p:sp>
        <p:nvSpPr>
          <p:cNvPr id="4" name="Platshållare för bild 3">
            <a:extLst>
              <a:ext uri="{FF2B5EF4-FFF2-40B4-BE49-F238E27FC236}">
                <a16:creationId xmlns:a16="http://schemas.microsoft.com/office/drawing/2014/main" id="{D9C69D8C-DCF1-4764-99EA-CA873F5A88B8}"/>
              </a:ext>
            </a:extLst>
          </p:cNvPr>
          <p:cNvSpPr>
            <a:spLocks noGrp="1"/>
          </p:cNvSpPr>
          <p:nvPr>
            <p:ph type="pic" sz="quarter" idx="13"/>
          </p:nvPr>
        </p:nvSpPr>
        <p:spPr/>
      </p:sp>
      <p:sp>
        <p:nvSpPr>
          <p:cNvPr id="5" name="Platshållare för bild 4">
            <a:extLst>
              <a:ext uri="{FF2B5EF4-FFF2-40B4-BE49-F238E27FC236}">
                <a16:creationId xmlns:a16="http://schemas.microsoft.com/office/drawing/2014/main" id="{339C51BD-D80C-4A59-98EF-8B68BA1B0A8D}"/>
              </a:ext>
            </a:extLst>
          </p:cNvPr>
          <p:cNvSpPr>
            <a:spLocks noGrp="1"/>
          </p:cNvSpPr>
          <p:nvPr>
            <p:ph type="pic" sz="quarter" idx="18"/>
          </p:nvPr>
        </p:nvSpPr>
        <p:spPr/>
      </p:sp>
      <p:sp>
        <p:nvSpPr>
          <p:cNvPr id="7" name="Platshållare för bild 6">
            <a:extLst>
              <a:ext uri="{FF2B5EF4-FFF2-40B4-BE49-F238E27FC236}">
                <a16:creationId xmlns:a16="http://schemas.microsoft.com/office/drawing/2014/main" id="{A07307AB-8CD2-4AF6-B947-D43820EA420E}"/>
              </a:ext>
            </a:extLst>
          </p:cNvPr>
          <p:cNvSpPr>
            <a:spLocks noGrp="1"/>
          </p:cNvSpPr>
          <p:nvPr>
            <p:ph type="pic" sz="quarter" idx="19"/>
          </p:nvPr>
        </p:nvSpPr>
        <p:spPr/>
      </p:sp>
      <p:pic>
        <p:nvPicPr>
          <p:cNvPr id="8" name="Picture 7" descr="A large green field with trees in the background&#10;&#10;Description automatically generated">
            <a:extLst>
              <a:ext uri="{FF2B5EF4-FFF2-40B4-BE49-F238E27FC236}">
                <a16:creationId xmlns:a16="http://schemas.microsoft.com/office/drawing/2014/main" id="{235921A8-7F27-4F60-9762-4B36A22625E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299"/>
          <a:stretch/>
        </p:blipFill>
        <p:spPr>
          <a:xfrm>
            <a:off x="0" y="3119200"/>
            <a:ext cx="6149167" cy="3229461"/>
          </a:xfrm>
          <a:prstGeom prst="rect">
            <a:avLst/>
          </a:prstGeom>
        </p:spPr>
      </p:pic>
      <p:pic>
        <p:nvPicPr>
          <p:cNvPr id="10" name="Picture 9">
            <a:extLst>
              <a:ext uri="{FF2B5EF4-FFF2-40B4-BE49-F238E27FC236}">
                <a16:creationId xmlns:a16="http://schemas.microsoft.com/office/drawing/2014/main" id="{DBC0C0A9-4948-4DF5-B6D6-25342862C9D7}"/>
              </a:ext>
            </a:extLst>
          </p:cNvPr>
          <p:cNvPicPr>
            <a:picLocks noChangeAspect="1"/>
          </p:cNvPicPr>
          <p:nvPr/>
        </p:nvPicPr>
        <p:blipFill rotWithShape="1">
          <a:blip r:embed="rId6"/>
          <a:srcRect l="31897" t="40635" r="13513" b="8508"/>
          <a:stretch/>
        </p:blipFill>
        <p:spPr>
          <a:xfrm>
            <a:off x="-12095" y="3211316"/>
            <a:ext cx="3310111" cy="3151681"/>
          </a:xfrm>
          <a:prstGeom prst="rect">
            <a:avLst/>
          </a:prstGeom>
        </p:spPr>
      </p:pic>
      <p:pic>
        <p:nvPicPr>
          <p:cNvPr id="12" name="Platshållare för bild 10" descr="En bild som visar gräs, utomhus, fält, växt&#10;&#10;Automatiskt genererad beskrivning">
            <a:extLst>
              <a:ext uri="{FF2B5EF4-FFF2-40B4-BE49-F238E27FC236}">
                <a16:creationId xmlns:a16="http://schemas.microsoft.com/office/drawing/2014/main" id="{1A6DF151-4428-4512-A10C-F2E94FAC4F2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033" t="12289" b="1855"/>
          <a:stretch/>
        </p:blipFill>
        <p:spPr>
          <a:xfrm>
            <a:off x="0" y="0"/>
            <a:ext cx="6149167" cy="3216603"/>
          </a:xfrm>
          <a:prstGeom prst="rect">
            <a:avLst/>
          </a:prstGeom>
          <a:solidFill>
            <a:schemeClr val="bg1">
              <a:lumMod val="85000"/>
            </a:schemeClr>
          </a:solidFill>
        </p:spPr>
      </p:pic>
      <p:pic>
        <p:nvPicPr>
          <p:cNvPr id="15" name="Picture 14">
            <a:extLst>
              <a:ext uri="{FF2B5EF4-FFF2-40B4-BE49-F238E27FC236}">
                <a16:creationId xmlns:a16="http://schemas.microsoft.com/office/drawing/2014/main" id="{4FAAE2CE-7822-4992-9B65-BE61CA813310}"/>
              </a:ext>
            </a:extLst>
          </p:cNvPr>
          <p:cNvPicPr>
            <a:picLocks noChangeAspect="1"/>
          </p:cNvPicPr>
          <p:nvPr/>
        </p:nvPicPr>
        <p:blipFill>
          <a:blip r:embed="rId8"/>
          <a:stretch>
            <a:fillRect/>
          </a:stretch>
        </p:blipFill>
        <p:spPr>
          <a:xfrm>
            <a:off x="-6577" y="9090"/>
            <a:ext cx="2422396" cy="3217199"/>
          </a:xfrm>
          <a:prstGeom prst="rect">
            <a:avLst/>
          </a:prstGeom>
        </p:spPr>
      </p:pic>
    </p:spTree>
    <p:extLst>
      <p:ext uri="{BB962C8B-B14F-4D97-AF65-F5344CB8AC3E}">
        <p14:creationId xmlns:p14="http://schemas.microsoft.com/office/powerpoint/2010/main" val="20736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5D051B-DC32-4AA7-865F-D078EFE9FA13}"/>
              </a:ext>
            </a:extLst>
          </p:cNvPr>
          <p:cNvSpPr>
            <a:spLocks noGrp="1"/>
          </p:cNvSpPr>
          <p:nvPr>
            <p:ph type="title"/>
          </p:nvPr>
        </p:nvSpPr>
        <p:spPr/>
        <p:txBody>
          <a:bodyPr/>
          <a:lstStyle/>
          <a:p>
            <a:r>
              <a:rPr lang="sv-SE" err="1"/>
              <a:t>Our</a:t>
            </a:r>
            <a:r>
              <a:rPr lang="sv-SE"/>
              <a:t> ambitions</a:t>
            </a:r>
          </a:p>
        </p:txBody>
      </p:sp>
      <p:sp>
        <p:nvSpPr>
          <p:cNvPr id="4" name="Platshållare för innehåll 3">
            <a:extLst>
              <a:ext uri="{FF2B5EF4-FFF2-40B4-BE49-F238E27FC236}">
                <a16:creationId xmlns:a16="http://schemas.microsoft.com/office/drawing/2014/main" id="{147E1E98-8368-44EB-98B1-AC0756AB7EF3}"/>
              </a:ext>
            </a:extLst>
          </p:cNvPr>
          <p:cNvSpPr>
            <a:spLocks noGrp="1"/>
          </p:cNvSpPr>
          <p:nvPr>
            <p:ph sz="quarter" idx="12"/>
          </p:nvPr>
        </p:nvSpPr>
        <p:spPr/>
        <p:txBody>
          <a:bodyPr/>
          <a:lstStyle/>
          <a:p>
            <a:endParaRPr lang="sv-SE"/>
          </a:p>
        </p:txBody>
      </p:sp>
      <p:pic>
        <p:nvPicPr>
          <p:cNvPr id="5" name="Bildobjekt 4">
            <a:extLst>
              <a:ext uri="{FF2B5EF4-FFF2-40B4-BE49-F238E27FC236}">
                <a16:creationId xmlns:a16="http://schemas.microsoft.com/office/drawing/2014/main" id="{02D6BCF0-D1C0-4216-8595-5D43FEF4F5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30" b="3038"/>
          <a:stretch/>
        </p:blipFill>
        <p:spPr>
          <a:xfrm>
            <a:off x="0" y="1450109"/>
            <a:ext cx="12192000" cy="4664364"/>
          </a:xfrm>
          <a:prstGeom prst="rect">
            <a:avLst/>
          </a:prstGeom>
        </p:spPr>
      </p:pic>
      <p:sp>
        <p:nvSpPr>
          <p:cNvPr id="6" name="textruta 5">
            <a:extLst>
              <a:ext uri="{FF2B5EF4-FFF2-40B4-BE49-F238E27FC236}">
                <a16:creationId xmlns:a16="http://schemas.microsoft.com/office/drawing/2014/main" id="{6AAAC95E-CE15-4E07-9BF0-FAFBD029BDE1}"/>
              </a:ext>
            </a:extLst>
          </p:cNvPr>
          <p:cNvSpPr txBox="1"/>
          <p:nvPr/>
        </p:nvSpPr>
        <p:spPr>
          <a:xfrm>
            <a:off x="4213742" y="3957108"/>
            <a:ext cx="169437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282358"/>
                </a:solidFill>
                <a:effectLst/>
                <a:uLnTx/>
                <a:uFillTx/>
                <a:latin typeface="Arial"/>
                <a:ea typeface="+mn-ea"/>
                <a:cs typeface="+mn-cs"/>
              </a:rPr>
              <a:t>CLEAN PHOSPHATES</a:t>
            </a:r>
          </a:p>
        </p:txBody>
      </p:sp>
      <p:sp>
        <p:nvSpPr>
          <p:cNvPr id="7" name="textruta 5">
            <a:extLst>
              <a:ext uri="{FF2B5EF4-FFF2-40B4-BE49-F238E27FC236}">
                <a16:creationId xmlns:a16="http://schemas.microsoft.com/office/drawing/2014/main" id="{2211153A-3D2C-4709-844F-2EFC352E0ADE}"/>
              </a:ext>
            </a:extLst>
          </p:cNvPr>
          <p:cNvSpPr txBox="1"/>
          <p:nvPr/>
        </p:nvSpPr>
        <p:spPr>
          <a:xfrm>
            <a:off x="5248812" y="3094388"/>
            <a:ext cx="169437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282358"/>
                </a:solidFill>
                <a:effectLst/>
                <a:uLnTx/>
                <a:uFillTx/>
                <a:latin typeface="Arial"/>
                <a:ea typeface="+mn-ea"/>
                <a:cs typeface="+mn-cs"/>
              </a:rPr>
              <a:t>CLEAN NITROGEN PRODUCTS</a:t>
            </a:r>
          </a:p>
        </p:txBody>
      </p:sp>
      <p:sp>
        <p:nvSpPr>
          <p:cNvPr id="8" name="textruta 5">
            <a:extLst>
              <a:ext uri="{FF2B5EF4-FFF2-40B4-BE49-F238E27FC236}">
                <a16:creationId xmlns:a16="http://schemas.microsoft.com/office/drawing/2014/main" id="{AA84D66C-721C-4DDE-9491-03069A77F93C}"/>
              </a:ext>
            </a:extLst>
          </p:cNvPr>
          <p:cNvSpPr txBox="1"/>
          <p:nvPr/>
        </p:nvSpPr>
        <p:spPr>
          <a:xfrm>
            <a:off x="8116803" y="5253566"/>
            <a:ext cx="169437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282358"/>
                </a:solidFill>
                <a:effectLst/>
                <a:uLnTx/>
                <a:uFillTx/>
                <a:latin typeface="Arial"/>
                <a:ea typeface="+mn-ea"/>
                <a:cs typeface="+mn-cs"/>
              </a:rPr>
              <a:t>Energy recovery,</a:t>
            </a:r>
            <a:r>
              <a:rPr kumimoji="0" lang="sv-SE" sz="1000" b="1" i="0" u="none" strike="noStrike" kern="1200" cap="none" spc="0" normalizeH="0" noProof="0">
                <a:ln>
                  <a:noFill/>
                </a:ln>
                <a:solidFill>
                  <a:srgbClr val="282358"/>
                </a:solidFill>
                <a:effectLst/>
                <a:uLnTx/>
                <a:uFillTx/>
                <a:latin typeface="Arial"/>
                <a:ea typeface="+mn-ea"/>
                <a:cs typeface="+mn-cs"/>
              </a:rPr>
              <a:t> decontamination (organics)</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b="1" baseline="0">
                <a:solidFill>
                  <a:srgbClr val="282358"/>
                </a:solidFill>
                <a:latin typeface="Arial"/>
              </a:rPr>
              <a:t>Concentration</a:t>
            </a:r>
            <a:r>
              <a:rPr lang="sv-SE" sz="1000" b="1">
                <a:solidFill>
                  <a:srgbClr val="282358"/>
                </a:solidFill>
                <a:latin typeface="Arial"/>
              </a:rPr>
              <a:t> (minerals)</a:t>
            </a:r>
            <a:endParaRPr kumimoji="0" lang="sv-SE" sz="1000" b="1" i="0" u="none" strike="noStrike" kern="1200" cap="none" spc="0" normalizeH="0" baseline="0" noProof="0">
              <a:ln>
                <a:noFill/>
              </a:ln>
              <a:solidFill>
                <a:srgbClr val="282358"/>
              </a:solidFill>
              <a:effectLst/>
              <a:uLnTx/>
              <a:uFillTx/>
              <a:latin typeface="Arial"/>
              <a:ea typeface="+mn-ea"/>
              <a:cs typeface="+mn-cs"/>
            </a:endParaRPr>
          </a:p>
        </p:txBody>
      </p:sp>
      <p:sp>
        <p:nvSpPr>
          <p:cNvPr id="9" name="textruta 5">
            <a:extLst>
              <a:ext uri="{FF2B5EF4-FFF2-40B4-BE49-F238E27FC236}">
                <a16:creationId xmlns:a16="http://schemas.microsoft.com/office/drawing/2014/main" id="{68BC1B62-4442-458E-B227-97B5084A206E}"/>
              </a:ext>
            </a:extLst>
          </p:cNvPr>
          <p:cNvSpPr txBox="1"/>
          <p:nvPr/>
        </p:nvSpPr>
        <p:spPr>
          <a:xfrm>
            <a:off x="2519367" y="5253566"/>
            <a:ext cx="169437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282358"/>
                </a:solidFill>
                <a:effectLst/>
                <a:uLnTx/>
                <a:uFillTx/>
                <a:latin typeface="Arial"/>
                <a:ea typeface="+mn-ea"/>
                <a:cs typeface="+mn-cs"/>
              </a:rPr>
              <a:t>P, Fe, Al, Si, Ca</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b="1">
                <a:solidFill>
                  <a:srgbClr val="282358"/>
                </a:solidFill>
                <a:latin typeface="Arial"/>
              </a:rPr>
              <a:t>Recovery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282358"/>
                </a:solidFill>
                <a:effectLst/>
                <a:uLnTx/>
                <a:uFillTx/>
                <a:latin typeface="Arial"/>
                <a:ea typeface="+mn-ea"/>
                <a:cs typeface="+mn-cs"/>
              </a:rPr>
              <a:t>HM detoxification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a:ln>
                <a:noFill/>
              </a:ln>
              <a:solidFill>
                <a:srgbClr val="282358"/>
              </a:solidFill>
              <a:effectLst/>
              <a:uLnTx/>
              <a:uFillTx/>
              <a:latin typeface="Arial"/>
              <a:ea typeface="+mn-ea"/>
              <a:cs typeface="+mn-cs"/>
            </a:endParaRPr>
          </a:p>
        </p:txBody>
      </p:sp>
      <p:sp>
        <p:nvSpPr>
          <p:cNvPr id="10" name="textruta 5">
            <a:extLst>
              <a:ext uri="{FF2B5EF4-FFF2-40B4-BE49-F238E27FC236}">
                <a16:creationId xmlns:a16="http://schemas.microsoft.com/office/drawing/2014/main" id="{6CC85A9D-B9F6-4530-8EA7-7F942BDB1B8C}"/>
              </a:ext>
            </a:extLst>
          </p:cNvPr>
          <p:cNvSpPr txBox="1"/>
          <p:nvPr/>
        </p:nvSpPr>
        <p:spPr>
          <a:xfrm>
            <a:off x="8666366" y="2863556"/>
            <a:ext cx="1694375"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b="1">
                <a:solidFill>
                  <a:srgbClr val="282358"/>
                </a:solidFill>
                <a:latin typeface="Arial"/>
              </a:rPr>
              <a:t>Decontamination of aqueous phase by contaminants transfer and accumulation in sludge</a:t>
            </a:r>
            <a:endParaRPr kumimoji="0" lang="sv-SE" sz="1000" b="1" i="0" u="none" strike="noStrike" kern="1200" cap="none" spc="0" normalizeH="0" baseline="0" noProof="0">
              <a:ln>
                <a:noFill/>
              </a:ln>
              <a:solidFill>
                <a:srgbClr val="282358"/>
              </a:solidFill>
              <a:effectLst/>
              <a:uLnTx/>
              <a:uFillTx/>
              <a:latin typeface="Arial"/>
              <a:ea typeface="+mn-ea"/>
              <a:cs typeface="+mn-cs"/>
            </a:endParaRPr>
          </a:p>
        </p:txBody>
      </p:sp>
    </p:spTree>
    <p:extLst>
      <p:ext uri="{BB962C8B-B14F-4D97-AF65-F5344CB8AC3E}">
        <p14:creationId xmlns:p14="http://schemas.microsoft.com/office/powerpoint/2010/main" val="378849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P spid="9" grpId="0"/>
      <p:bldP spid="9" grpId="1"/>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Two Digestibility Studies</a:t>
            </a:r>
          </a:p>
        </p:txBody>
      </p:sp>
      <p:sp>
        <p:nvSpPr>
          <p:cNvPr id="5" name="Content Placeholder 4"/>
          <p:cNvSpPr>
            <a:spLocks noGrp="1"/>
          </p:cNvSpPr>
          <p:nvPr>
            <p:ph idx="1"/>
          </p:nvPr>
        </p:nvSpPr>
        <p:spPr/>
        <p:txBody>
          <a:bodyPr/>
          <a:lstStyle/>
          <a:p>
            <a:r>
              <a:rPr lang="en-GB" b="1" dirty="0"/>
              <a:t>Growing pigs</a:t>
            </a:r>
            <a:r>
              <a:rPr lang="en-GB" dirty="0"/>
              <a:t> and </a:t>
            </a:r>
            <a:r>
              <a:rPr lang="en-GB" b="1" dirty="0"/>
              <a:t>chickens</a:t>
            </a:r>
          </a:p>
          <a:p>
            <a:r>
              <a:rPr lang="en-GB" dirty="0"/>
              <a:t>Determine the phosphorus digestibility of recycled </a:t>
            </a:r>
            <a:r>
              <a:rPr lang="en-GB" b="1" dirty="0"/>
              <a:t>precipitated calcium phosphate </a:t>
            </a:r>
            <a:r>
              <a:rPr lang="en-GB" dirty="0"/>
              <a:t>(PCP)</a:t>
            </a:r>
          </a:p>
          <a:p>
            <a:r>
              <a:rPr lang="en-GB" b="1" dirty="0"/>
              <a:t>Hypothesis: </a:t>
            </a:r>
            <a:r>
              <a:rPr lang="en-GB" dirty="0"/>
              <a:t>PCP should have a similar phosphorus digestibility as </a:t>
            </a:r>
            <a:r>
              <a:rPr lang="en-US" dirty="0" err="1"/>
              <a:t>monocalcium</a:t>
            </a:r>
            <a:r>
              <a:rPr lang="en-US" dirty="0"/>
              <a:t> phosphate </a:t>
            </a:r>
            <a:r>
              <a:rPr lang="en-GB" dirty="0"/>
              <a:t>(MCP) in pigs and chickens</a:t>
            </a:r>
          </a:p>
        </p:txBody>
      </p:sp>
    </p:spTree>
    <p:extLst>
      <p:ext uri="{BB962C8B-B14F-4D97-AF65-F5344CB8AC3E}">
        <p14:creationId xmlns:p14="http://schemas.microsoft.com/office/powerpoint/2010/main" val="3715663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Chicken study</a:t>
            </a:r>
          </a:p>
        </p:txBody>
      </p:sp>
      <p:sp>
        <p:nvSpPr>
          <p:cNvPr id="5" name="Content Placeholder 4"/>
          <p:cNvSpPr>
            <a:spLocks noGrp="1"/>
          </p:cNvSpPr>
          <p:nvPr>
            <p:ph idx="1"/>
          </p:nvPr>
        </p:nvSpPr>
        <p:spPr>
          <a:xfrm>
            <a:off x="653657" y="2397440"/>
            <a:ext cx="6437478" cy="3648517"/>
          </a:xfrm>
        </p:spPr>
        <p:txBody>
          <a:bodyPr/>
          <a:lstStyle/>
          <a:p>
            <a:pPr>
              <a:lnSpc>
                <a:spcPts val="2880"/>
              </a:lnSpc>
            </a:pPr>
            <a:r>
              <a:rPr lang="en-US" dirty="0"/>
              <a:t>240 day old chicks (Ross 308) divided in 30 groups - 8 chickens/group</a:t>
            </a:r>
          </a:p>
          <a:p>
            <a:pPr>
              <a:lnSpc>
                <a:spcPts val="2880"/>
              </a:lnSpc>
            </a:pPr>
            <a:r>
              <a:rPr lang="en-GB" dirty="0"/>
              <a:t>At day 21: Five experimental diets </a:t>
            </a:r>
            <a:r>
              <a:rPr lang="en-GB" sz="1800" dirty="0"/>
              <a:t>(6 groups/diet)</a:t>
            </a:r>
            <a:endParaRPr lang="en-GB" dirty="0"/>
          </a:p>
          <a:p>
            <a:pPr lvl="1">
              <a:lnSpc>
                <a:spcPts val="2880"/>
              </a:lnSpc>
            </a:pPr>
            <a:r>
              <a:rPr lang="en-GB" b="1" dirty="0"/>
              <a:t>Basal</a:t>
            </a:r>
            <a:r>
              <a:rPr lang="en-GB" dirty="0"/>
              <a:t> diet </a:t>
            </a:r>
            <a:r>
              <a:rPr lang="en-GB" sz="1600" dirty="0"/>
              <a:t>(</a:t>
            </a:r>
            <a:r>
              <a:rPr lang="en-US" sz="1600" i="1" dirty="0"/>
              <a:t>WPSA, 2013</a:t>
            </a:r>
            <a:r>
              <a:rPr lang="en-US" sz="1600" dirty="0"/>
              <a:t>)</a:t>
            </a:r>
            <a:endParaRPr lang="en-GB" sz="1600" dirty="0"/>
          </a:p>
          <a:p>
            <a:pPr lvl="1">
              <a:lnSpc>
                <a:spcPts val="2880"/>
              </a:lnSpc>
            </a:pPr>
            <a:r>
              <a:rPr lang="en-GB" dirty="0"/>
              <a:t>Test diet </a:t>
            </a:r>
            <a:r>
              <a:rPr lang="en-GB" b="1" dirty="0"/>
              <a:t>PCP low </a:t>
            </a:r>
            <a:r>
              <a:rPr lang="en-GB" dirty="0"/>
              <a:t>(total P level 0.075%)</a:t>
            </a:r>
          </a:p>
          <a:p>
            <a:pPr lvl="1">
              <a:lnSpc>
                <a:spcPts val="2880"/>
              </a:lnSpc>
            </a:pPr>
            <a:r>
              <a:rPr lang="en-GB" dirty="0"/>
              <a:t>Test diet </a:t>
            </a:r>
            <a:r>
              <a:rPr lang="en-GB" b="1" dirty="0"/>
              <a:t>PCP high </a:t>
            </a:r>
            <a:r>
              <a:rPr lang="en-GB" dirty="0"/>
              <a:t>(total P level 0.15%)</a:t>
            </a:r>
          </a:p>
          <a:p>
            <a:pPr lvl="1">
              <a:lnSpc>
                <a:spcPts val="2880"/>
              </a:lnSpc>
            </a:pPr>
            <a:r>
              <a:rPr lang="en-GB" dirty="0"/>
              <a:t>Test diet </a:t>
            </a:r>
            <a:r>
              <a:rPr lang="en-GB" b="1" dirty="0"/>
              <a:t>MCP low </a:t>
            </a:r>
            <a:r>
              <a:rPr lang="en-GB" dirty="0"/>
              <a:t>(total P level 0.075%)</a:t>
            </a:r>
          </a:p>
          <a:p>
            <a:pPr lvl="1">
              <a:lnSpc>
                <a:spcPts val="2880"/>
              </a:lnSpc>
            </a:pPr>
            <a:r>
              <a:rPr lang="en-GB" dirty="0"/>
              <a:t>Test diet </a:t>
            </a:r>
            <a:r>
              <a:rPr lang="en-GB" b="1" dirty="0"/>
              <a:t>MCP high </a:t>
            </a:r>
            <a:r>
              <a:rPr lang="en-GB" dirty="0"/>
              <a:t>(total P level 0.15%)</a:t>
            </a:r>
          </a:p>
        </p:txBody>
      </p:sp>
      <p:pic>
        <p:nvPicPr>
          <p:cNvPr id="6" name="Content Placeholder 5"/>
          <p:cNvPicPr>
            <a:picLocks noChangeAspect="1"/>
          </p:cNvPicPr>
          <p:nvPr/>
        </p:nvPicPr>
        <p:blipFill rotWithShape="1">
          <a:blip r:embed="rId3" cstate="print">
            <a:extLst>
              <a:ext uri="{28A0092B-C50C-407E-A947-70E740481C1C}">
                <a14:useLocalDpi xmlns:a14="http://schemas.microsoft.com/office/drawing/2010/main" val="0"/>
              </a:ext>
            </a:extLst>
          </a:blip>
          <a:srcRect r="46111"/>
          <a:stretch/>
        </p:blipFill>
        <p:spPr>
          <a:xfrm>
            <a:off x="7058346" y="0"/>
            <a:ext cx="5133654" cy="6885252"/>
          </a:xfrm>
          <a:prstGeom prst="rect">
            <a:avLst/>
          </a:prstGeom>
        </p:spPr>
      </p:pic>
      <p:sp>
        <p:nvSpPr>
          <p:cNvPr id="7" name="TextBox 6"/>
          <p:cNvSpPr txBox="1"/>
          <p:nvPr/>
        </p:nvSpPr>
        <p:spPr>
          <a:xfrm>
            <a:off x="7158893" y="6411527"/>
            <a:ext cx="3415229" cy="473725"/>
          </a:xfrm>
          <a:prstGeom prst="rect">
            <a:avLst/>
          </a:prstGeom>
          <a:noFill/>
        </p:spPr>
        <p:txBody>
          <a:bodyPr wrap="square" lIns="0" tIns="0" rIns="0" bIns="0" rtlCol="0">
            <a:noAutofit/>
          </a:bodyPr>
          <a:lstStyle/>
          <a:p>
            <a:pPr algn="l">
              <a:lnSpc>
                <a:spcPts val="3000"/>
              </a:lnSpc>
            </a:pPr>
            <a:r>
              <a:rPr lang="en-GB" sz="1600" dirty="0">
                <a:solidFill>
                  <a:schemeClr val="bg1"/>
                </a:solidFill>
              </a:rPr>
              <a:t>Photo: E. Ivarsson</a:t>
            </a:r>
          </a:p>
        </p:txBody>
      </p:sp>
    </p:spTree>
    <p:extLst>
      <p:ext uri="{BB962C8B-B14F-4D97-AF65-F5344CB8AC3E}">
        <p14:creationId xmlns:p14="http://schemas.microsoft.com/office/powerpoint/2010/main" val="173325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Chicken study</a:t>
            </a:r>
          </a:p>
        </p:txBody>
      </p:sp>
      <p:pic>
        <p:nvPicPr>
          <p:cNvPr id="6" name="Content Placeholder 5"/>
          <p:cNvPicPr>
            <a:picLocks noChangeAspect="1"/>
          </p:cNvPicPr>
          <p:nvPr/>
        </p:nvPicPr>
        <p:blipFill rotWithShape="1">
          <a:blip r:embed="rId3" cstate="print">
            <a:extLst>
              <a:ext uri="{28A0092B-C50C-407E-A947-70E740481C1C}">
                <a14:useLocalDpi xmlns:a14="http://schemas.microsoft.com/office/drawing/2010/main" val="0"/>
              </a:ext>
            </a:extLst>
          </a:blip>
          <a:srcRect r="46111"/>
          <a:stretch/>
        </p:blipFill>
        <p:spPr>
          <a:xfrm>
            <a:off x="7058346" y="0"/>
            <a:ext cx="5133654" cy="6885252"/>
          </a:xfrm>
          <a:prstGeom prst="rect">
            <a:avLst/>
          </a:prstGeom>
        </p:spPr>
      </p:pic>
      <p:sp>
        <p:nvSpPr>
          <p:cNvPr id="7" name="TextBox 6"/>
          <p:cNvSpPr txBox="1"/>
          <p:nvPr/>
        </p:nvSpPr>
        <p:spPr>
          <a:xfrm>
            <a:off x="7158893" y="6411527"/>
            <a:ext cx="3415229" cy="473725"/>
          </a:xfrm>
          <a:prstGeom prst="rect">
            <a:avLst/>
          </a:prstGeom>
          <a:noFill/>
        </p:spPr>
        <p:txBody>
          <a:bodyPr wrap="square" lIns="0" tIns="0" rIns="0" bIns="0" rtlCol="0">
            <a:noAutofit/>
          </a:bodyPr>
          <a:lstStyle/>
          <a:p>
            <a:pPr algn="l">
              <a:lnSpc>
                <a:spcPts val="3000"/>
              </a:lnSpc>
            </a:pPr>
            <a:r>
              <a:rPr lang="en-GB" sz="1600" dirty="0">
                <a:solidFill>
                  <a:schemeClr val="bg1"/>
                </a:solidFill>
              </a:rPr>
              <a:t>Photo: E. Ivarsson</a:t>
            </a:r>
          </a:p>
        </p:txBody>
      </p:sp>
      <p:grpSp>
        <p:nvGrpSpPr>
          <p:cNvPr id="22" name="Group 21"/>
          <p:cNvGrpSpPr/>
          <p:nvPr/>
        </p:nvGrpSpPr>
        <p:grpSpPr>
          <a:xfrm>
            <a:off x="765762" y="2959945"/>
            <a:ext cx="6179589" cy="2262049"/>
            <a:chOff x="765762" y="5334697"/>
            <a:chExt cx="6179589" cy="1433120"/>
          </a:xfrm>
        </p:grpSpPr>
        <p:sp>
          <p:nvSpPr>
            <p:cNvPr id="10" name="TextBox 9"/>
            <p:cNvSpPr txBox="1"/>
            <p:nvPr/>
          </p:nvSpPr>
          <p:spPr>
            <a:xfrm>
              <a:off x="5949913" y="5594210"/>
              <a:ext cx="995438" cy="1173607"/>
            </a:xfrm>
            <a:prstGeom prst="rect">
              <a:avLst/>
            </a:prstGeom>
            <a:noFill/>
            <a:ln>
              <a:solidFill>
                <a:schemeClr val="accent2">
                  <a:lumMod val="50000"/>
                </a:schemeClr>
              </a:solidFill>
            </a:ln>
          </p:spPr>
          <p:txBody>
            <a:bodyPr wrap="square" lIns="0" tIns="0" rIns="0" bIns="0" rtlCol="0">
              <a:noAutofit/>
            </a:bodyPr>
            <a:lstStyle/>
            <a:p>
              <a:pPr algn="ctr"/>
              <a:endParaRPr lang="en-GB" sz="1400" dirty="0"/>
            </a:p>
            <a:p>
              <a:pPr algn="ctr"/>
              <a:endParaRPr lang="en-GB" sz="1400" dirty="0"/>
            </a:p>
            <a:p>
              <a:pPr algn="ctr"/>
              <a:r>
                <a:rPr lang="en-GB" sz="1400" dirty="0"/>
                <a:t>Slaughter and collection of </a:t>
              </a:r>
              <a:r>
                <a:rPr lang="en-GB" sz="1400" dirty="0" err="1"/>
                <a:t>ileal</a:t>
              </a:r>
              <a:r>
                <a:rPr lang="en-GB" sz="1400" dirty="0"/>
                <a:t> </a:t>
              </a:r>
              <a:r>
                <a:rPr lang="en-GB" sz="1400" dirty="0" err="1"/>
                <a:t>digesta</a:t>
              </a:r>
              <a:endParaRPr lang="en-GB" sz="1400" dirty="0"/>
            </a:p>
            <a:p>
              <a:pPr algn="ctr"/>
              <a:endParaRPr lang="en-GB" sz="1400" dirty="0"/>
            </a:p>
          </p:txBody>
        </p:sp>
        <p:grpSp>
          <p:nvGrpSpPr>
            <p:cNvPr id="12" name="Group 11"/>
            <p:cNvGrpSpPr/>
            <p:nvPr/>
          </p:nvGrpSpPr>
          <p:grpSpPr>
            <a:xfrm>
              <a:off x="765762" y="5594209"/>
              <a:ext cx="5083604" cy="1173608"/>
              <a:chOff x="2367777" y="4153360"/>
              <a:chExt cx="1311007" cy="1343190"/>
            </a:xfrm>
          </p:grpSpPr>
          <p:sp>
            <p:nvSpPr>
              <p:cNvPr id="13" name="Rectangle 12"/>
              <p:cNvSpPr/>
              <p:nvPr/>
            </p:nvSpPr>
            <p:spPr>
              <a:xfrm>
                <a:off x="2367777" y="4153360"/>
                <a:ext cx="1311007" cy="251374"/>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Basal</a:t>
                </a:r>
              </a:p>
            </p:txBody>
          </p:sp>
          <p:grpSp>
            <p:nvGrpSpPr>
              <p:cNvPr id="14" name="Group 13"/>
              <p:cNvGrpSpPr/>
              <p:nvPr/>
            </p:nvGrpSpPr>
            <p:grpSpPr>
              <a:xfrm>
                <a:off x="2367777" y="4429127"/>
                <a:ext cx="1311007" cy="1067423"/>
                <a:chOff x="-1289823" y="5514345"/>
                <a:chExt cx="1311007" cy="1067423"/>
              </a:xfrm>
            </p:grpSpPr>
            <p:sp>
              <p:nvSpPr>
                <p:cNvPr id="15" name="Rectangle 14"/>
                <p:cNvSpPr/>
                <p:nvPr/>
              </p:nvSpPr>
              <p:spPr>
                <a:xfrm>
                  <a:off x="-1289823" y="6059786"/>
                  <a:ext cx="1311007" cy="24605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MCP low</a:t>
                  </a:r>
                </a:p>
              </p:txBody>
            </p:sp>
            <p:sp>
              <p:nvSpPr>
                <p:cNvPr id="16" name="Rectangle 15"/>
                <p:cNvSpPr/>
                <p:nvPr/>
              </p:nvSpPr>
              <p:spPr>
                <a:xfrm>
                  <a:off x="-1289823" y="5514345"/>
                  <a:ext cx="1311007" cy="24237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PCP low</a:t>
                  </a:r>
                </a:p>
              </p:txBody>
            </p:sp>
            <p:sp>
              <p:nvSpPr>
                <p:cNvPr id="17" name="Rectangle 16"/>
                <p:cNvSpPr/>
                <p:nvPr/>
              </p:nvSpPr>
              <p:spPr>
                <a:xfrm>
                  <a:off x="-1289823" y="5778806"/>
                  <a:ext cx="1311007" cy="2533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PCP high</a:t>
                  </a:r>
                </a:p>
              </p:txBody>
            </p:sp>
            <p:sp>
              <p:nvSpPr>
                <p:cNvPr id="18" name="Rectangle 17"/>
                <p:cNvSpPr/>
                <p:nvPr/>
              </p:nvSpPr>
              <p:spPr>
                <a:xfrm>
                  <a:off x="-1289823" y="6328380"/>
                  <a:ext cx="1311007" cy="25338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MCP high</a:t>
                  </a:r>
                </a:p>
              </p:txBody>
            </p:sp>
          </p:grpSp>
        </p:grpSp>
        <p:sp>
          <p:nvSpPr>
            <p:cNvPr id="20" name="TextBox 19"/>
            <p:cNvSpPr txBox="1"/>
            <p:nvPr/>
          </p:nvSpPr>
          <p:spPr>
            <a:xfrm>
              <a:off x="765762" y="5334697"/>
              <a:ext cx="5083603" cy="462145"/>
            </a:xfrm>
            <a:prstGeom prst="rect">
              <a:avLst/>
            </a:prstGeom>
            <a:noFill/>
          </p:spPr>
          <p:txBody>
            <a:bodyPr wrap="square" lIns="0" tIns="0" rIns="0" bIns="0" rtlCol="0">
              <a:noAutofit/>
            </a:bodyPr>
            <a:lstStyle/>
            <a:p>
              <a:r>
                <a:rPr lang="en-GB" dirty="0"/>
                <a:t>Day 21-28</a:t>
              </a:r>
            </a:p>
          </p:txBody>
        </p:sp>
      </p:grpSp>
      <p:sp>
        <p:nvSpPr>
          <p:cNvPr id="8" name="TextBox 7"/>
          <p:cNvSpPr txBox="1"/>
          <p:nvPr/>
        </p:nvSpPr>
        <p:spPr>
          <a:xfrm>
            <a:off x="143381" y="3342037"/>
            <a:ext cx="958467" cy="320519"/>
          </a:xfrm>
          <a:prstGeom prst="rect">
            <a:avLst/>
          </a:prstGeom>
          <a:noFill/>
        </p:spPr>
        <p:txBody>
          <a:bodyPr wrap="square" lIns="0" tIns="0" rIns="0" bIns="0" rtlCol="0">
            <a:noAutofit/>
          </a:bodyPr>
          <a:lstStyle/>
          <a:p>
            <a:pPr algn="l">
              <a:lnSpc>
                <a:spcPts val="3000"/>
              </a:lnSpc>
            </a:pPr>
            <a:r>
              <a:rPr lang="en-GB" dirty="0"/>
              <a:t>Diet 1</a:t>
            </a:r>
          </a:p>
        </p:txBody>
      </p:sp>
      <p:sp>
        <p:nvSpPr>
          <p:cNvPr id="23" name="TextBox 22"/>
          <p:cNvSpPr txBox="1"/>
          <p:nvPr/>
        </p:nvSpPr>
        <p:spPr>
          <a:xfrm>
            <a:off x="143380" y="3728420"/>
            <a:ext cx="958467" cy="320519"/>
          </a:xfrm>
          <a:prstGeom prst="rect">
            <a:avLst/>
          </a:prstGeom>
          <a:noFill/>
        </p:spPr>
        <p:txBody>
          <a:bodyPr wrap="square" lIns="0" tIns="0" rIns="0" bIns="0" rtlCol="0">
            <a:noAutofit/>
          </a:bodyPr>
          <a:lstStyle/>
          <a:p>
            <a:pPr algn="l">
              <a:lnSpc>
                <a:spcPts val="3000"/>
              </a:lnSpc>
            </a:pPr>
            <a:r>
              <a:rPr lang="en-GB" dirty="0"/>
              <a:t>Diet 2</a:t>
            </a:r>
          </a:p>
        </p:txBody>
      </p:sp>
      <p:sp>
        <p:nvSpPr>
          <p:cNvPr id="24" name="TextBox 23"/>
          <p:cNvSpPr txBox="1"/>
          <p:nvPr/>
        </p:nvSpPr>
        <p:spPr>
          <a:xfrm>
            <a:off x="143379" y="4099015"/>
            <a:ext cx="958467" cy="320519"/>
          </a:xfrm>
          <a:prstGeom prst="rect">
            <a:avLst/>
          </a:prstGeom>
          <a:noFill/>
        </p:spPr>
        <p:txBody>
          <a:bodyPr wrap="square" lIns="0" tIns="0" rIns="0" bIns="0" rtlCol="0">
            <a:noAutofit/>
          </a:bodyPr>
          <a:lstStyle/>
          <a:p>
            <a:pPr algn="l">
              <a:lnSpc>
                <a:spcPts val="3000"/>
              </a:lnSpc>
            </a:pPr>
            <a:r>
              <a:rPr lang="en-GB" dirty="0"/>
              <a:t>Diet 3</a:t>
            </a:r>
          </a:p>
        </p:txBody>
      </p:sp>
      <p:sp>
        <p:nvSpPr>
          <p:cNvPr id="25" name="TextBox 24"/>
          <p:cNvSpPr txBox="1"/>
          <p:nvPr/>
        </p:nvSpPr>
        <p:spPr>
          <a:xfrm>
            <a:off x="143376" y="4483616"/>
            <a:ext cx="958467" cy="320519"/>
          </a:xfrm>
          <a:prstGeom prst="rect">
            <a:avLst/>
          </a:prstGeom>
          <a:noFill/>
        </p:spPr>
        <p:txBody>
          <a:bodyPr wrap="square" lIns="0" tIns="0" rIns="0" bIns="0" rtlCol="0">
            <a:noAutofit/>
          </a:bodyPr>
          <a:lstStyle/>
          <a:p>
            <a:pPr algn="l">
              <a:lnSpc>
                <a:spcPts val="3000"/>
              </a:lnSpc>
            </a:pPr>
            <a:r>
              <a:rPr lang="en-GB" dirty="0"/>
              <a:t>Diet 4</a:t>
            </a:r>
          </a:p>
        </p:txBody>
      </p:sp>
      <p:sp>
        <p:nvSpPr>
          <p:cNvPr id="26" name="TextBox 25"/>
          <p:cNvSpPr txBox="1"/>
          <p:nvPr/>
        </p:nvSpPr>
        <p:spPr>
          <a:xfrm>
            <a:off x="143375" y="4854992"/>
            <a:ext cx="958467" cy="320519"/>
          </a:xfrm>
          <a:prstGeom prst="rect">
            <a:avLst/>
          </a:prstGeom>
          <a:noFill/>
        </p:spPr>
        <p:txBody>
          <a:bodyPr wrap="square" lIns="0" tIns="0" rIns="0" bIns="0" rtlCol="0">
            <a:noAutofit/>
          </a:bodyPr>
          <a:lstStyle/>
          <a:p>
            <a:pPr algn="l">
              <a:lnSpc>
                <a:spcPts val="3000"/>
              </a:lnSpc>
            </a:pPr>
            <a:r>
              <a:rPr lang="en-GB" dirty="0"/>
              <a:t>Diet 5</a:t>
            </a:r>
          </a:p>
        </p:txBody>
      </p:sp>
    </p:spTree>
    <p:extLst>
      <p:ext uri="{BB962C8B-B14F-4D97-AF65-F5344CB8AC3E}">
        <p14:creationId xmlns:p14="http://schemas.microsoft.com/office/powerpoint/2010/main" val="34790158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Pig study</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050795" y="0"/>
            <a:ext cx="5167362" cy="6889817"/>
          </a:xfrm>
        </p:spPr>
      </p:pic>
      <p:sp>
        <p:nvSpPr>
          <p:cNvPr id="7" name="Content Placeholder 4"/>
          <p:cNvSpPr txBox="1">
            <a:spLocks/>
          </p:cNvSpPr>
          <p:nvPr/>
        </p:nvSpPr>
        <p:spPr>
          <a:xfrm>
            <a:off x="768720" y="2397440"/>
            <a:ext cx="6258877" cy="3565203"/>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880"/>
              </a:lnSpc>
              <a:spcBef>
                <a:spcPts val="0"/>
              </a:spcBef>
            </a:pPr>
            <a:r>
              <a:rPr lang="en-US" dirty="0"/>
              <a:t>Eight (9-w old) gilts (</a:t>
            </a:r>
            <a:r>
              <a:rPr lang="en-US" dirty="0" err="1"/>
              <a:t>YxH</a:t>
            </a:r>
            <a:r>
              <a:rPr lang="en-US" dirty="0"/>
              <a:t>) from two litters</a:t>
            </a:r>
          </a:p>
          <a:p>
            <a:pPr>
              <a:lnSpc>
                <a:spcPts val="2880"/>
              </a:lnSpc>
              <a:spcBef>
                <a:spcPts val="0"/>
              </a:spcBef>
            </a:pPr>
            <a:r>
              <a:rPr lang="en-US" dirty="0"/>
              <a:t>Randomly divided within litter into two treatment groups</a:t>
            </a:r>
          </a:p>
          <a:p>
            <a:pPr lvl="1">
              <a:lnSpc>
                <a:spcPts val="2880"/>
              </a:lnSpc>
              <a:spcBef>
                <a:spcPts val="0"/>
              </a:spcBef>
            </a:pPr>
            <a:r>
              <a:rPr lang="en-US" dirty="0"/>
              <a:t>Test diet </a:t>
            </a:r>
            <a:r>
              <a:rPr lang="en-US" b="1" dirty="0"/>
              <a:t>PCP</a:t>
            </a:r>
          </a:p>
          <a:p>
            <a:pPr lvl="1">
              <a:lnSpc>
                <a:spcPts val="2880"/>
              </a:lnSpc>
              <a:spcBef>
                <a:spcPts val="0"/>
              </a:spcBef>
            </a:pPr>
            <a:r>
              <a:rPr lang="en-US" dirty="0"/>
              <a:t>Test diet </a:t>
            </a:r>
            <a:r>
              <a:rPr lang="en-US" b="1" dirty="0"/>
              <a:t>MCP</a:t>
            </a:r>
          </a:p>
          <a:p>
            <a:pPr lvl="1">
              <a:lnSpc>
                <a:spcPts val="2880"/>
              </a:lnSpc>
              <a:spcBef>
                <a:spcPts val="0"/>
              </a:spcBef>
            </a:pPr>
            <a:r>
              <a:rPr lang="en-US" b="1" dirty="0"/>
              <a:t>Basal </a:t>
            </a:r>
            <a:r>
              <a:rPr lang="en-US" dirty="0"/>
              <a:t>P-free diet (prior to test diet for endogenous P-losses) </a:t>
            </a:r>
          </a:p>
          <a:p>
            <a:pPr marL="0" indent="0">
              <a:lnSpc>
                <a:spcPts val="2880"/>
              </a:lnSpc>
              <a:spcBef>
                <a:spcPts val="0"/>
              </a:spcBef>
              <a:buNone/>
            </a:pPr>
            <a:endParaRPr lang="en-GB" dirty="0"/>
          </a:p>
        </p:txBody>
      </p:sp>
    </p:spTree>
    <p:extLst>
      <p:ext uri="{BB962C8B-B14F-4D97-AF65-F5344CB8AC3E}">
        <p14:creationId xmlns:p14="http://schemas.microsoft.com/office/powerpoint/2010/main" val="16784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Pig study</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050795" y="0"/>
            <a:ext cx="5167362" cy="6889817"/>
          </a:xfrm>
        </p:spPr>
      </p:pic>
      <p:sp>
        <p:nvSpPr>
          <p:cNvPr id="7" name="Content Placeholder 4"/>
          <p:cNvSpPr txBox="1">
            <a:spLocks/>
          </p:cNvSpPr>
          <p:nvPr/>
        </p:nvSpPr>
        <p:spPr>
          <a:xfrm>
            <a:off x="768720" y="2397440"/>
            <a:ext cx="6258877" cy="3565203"/>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dirty="0"/>
              <a:t>Change-over study design</a:t>
            </a:r>
          </a:p>
          <a:p>
            <a:endParaRPr lang="en-GB" dirty="0"/>
          </a:p>
        </p:txBody>
      </p:sp>
      <p:grpSp>
        <p:nvGrpSpPr>
          <p:cNvPr id="33" name="Group 32"/>
          <p:cNvGrpSpPr/>
          <p:nvPr/>
        </p:nvGrpSpPr>
        <p:grpSpPr>
          <a:xfrm>
            <a:off x="96529" y="3886876"/>
            <a:ext cx="6932735" cy="1335123"/>
            <a:chOff x="-186847" y="5805195"/>
            <a:chExt cx="6932735" cy="915826"/>
          </a:xfrm>
        </p:grpSpPr>
        <p:grpSp>
          <p:nvGrpSpPr>
            <p:cNvPr id="30" name="Group 29"/>
            <p:cNvGrpSpPr/>
            <p:nvPr/>
          </p:nvGrpSpPr>
          <p:grpSpPr>
            <a:xfrm>
              <a:off x="-51592" y="5805195"/>
              <a:ext cx="6797480" cy="915826"/>
              <a:chOff x="-51592" y="5805195"/>
              <a:chExt cx="6797480" cy="915826"/>
            </a:xfrm>
          </p:grpSpPr>
          <p:grpSp>
            <p:nvGrpSpPr>
              <p:cNvPr id="18" name="Group 17"/>
              <p:cNvGrpSpPr/>
              <p:nvPr/>
            </p:nvGrpSpPr>
            <p:grpSpPr>
              <a:xfrm>
                <a:off x="678207" y="6196986"/>
                <a:ext cx="5619575" cy="524035"/>
                <a:chOff x="2687534" y="4985132"/>
                <a:chExt cx="3978253" cy="524035"/>
              </a:xfrm>
            </p:grpSpPr>
            <p:sp>
              <p:nvSpPr>
                <p:cNvPr id="10" name="Rectangle 9"/>
                <p:cNvSpPr/>
                <p:nvPr/>
              </p:nvSpPr>
              <p:spPr>
                <a:xfrm>
                  <a:off x="2687534" y="4985132"/>
                  <a:ext cx="1311007" cy="235387"/>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Basal</a:t>
                  </a:r>
                </a:p>
              </p:txBody>
            </p:sp>
            <p:grpSp>
              <p:nvGrpSpPr>
                <p:cNvPr id="17" name="Group 16"/>
                <p:cNvGrpSpPr/>
                <p:nvPr/>
              </p:nvGrpSpPr>
              <p:grpSpPr>
                <a:xfrm>
                  <a:off x="4021157" y="4985132"/>
                  <a:ext cx="2644630" cy="524035"/>
                  <a:chOff x="363557" y="6070350"/>
                  <a:chExt cx="2644630" cy="524035"/>
                </a:xfrm>
              </p:grpSpPr>
              <p:sp>
                <p:nvSpPr>
                  <p:cNvPr id="13" name="Rectangle 12"/>
                  <p:cNvSpPr/>
                  <p:nvPr/>
                </p:nvSpPr>
                <p:spPr>
                  <a:xfrm>
                    <a:off x="363557" y="6340997"/>
                    <a:ext cx="1311007" cy="25338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MCP</a:t>
                    </a:r>
                  </a:p>
                </p:txBody>
              </p:sp>
              <p:sp>
                <p:nvSpPr>
                  <p:cNvPr id="14" name="Rectangle 13"/>
                  <p:cNvSpPr/>
                  <p:nvPr/>
                </p:nvSpPr>
                <p:spPr>
                  <a:xfrm>
                    <a:off x="363557" y="6070350"/>
                    <a:ext cx="1311007" cy="24237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PCP</a:t>
                    </a:r>
                  </a:p>
                </p:txBody>
              </p:sp>
              <p:sp>
                <p:nvSpPr>
                  <p:cNvPr id="15" name="Rectangle 14"/>
                  <p:cNvSpPr/>
                  <p:nvPr/>
                </p:nvSpPr>
                <p:spPr>
                  <a:xfrm>
                    <a:off x="1696598" y="6340997"/>
                    <a:ext cx="1311007" cy="2533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PCP</a:t>
                    </a:r>
                  </a:p>
                </p:txBody>
              </p:sp>
              <p:sp>
                <p:nvSpPr>
                  <p:cNvPr id="16" name="Rectangle 15"/>
                  <p:cNvSpPr/>
                  <p:nvPr/>
                </p:nvSpPr>
                <p:spPr>
                  <a:xfrm>
                    <a:off x="1697180" y="6070350"/>
                    <a:ext cx="1311007" cy="25338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MCP</a:t>
                    </a:r>
                  </a:p>
                </p:txBody>
              </p:sp>
            </p:grpSp>
          </p:grpSp>
          <p:sp>
            <p:nvSpPr>
              <p:cNvPr id="25" name="TextBox 24"/>
              <p:cNvSpPr txBox="1"/>
              <p:nvPr/>
            </p:nvSpPr>
            <p:spPr>
              <a:xfrm>
                <a:off x="-51592" y="5805195"/>
                <a:ext cx="6797480" cy="184994"/>
              </a:xfrm>
              <a:prstGeom prst="rect">
                <a:avLst/>
              </a:prstGeom>
              <a:noFill/>
            </p:spPr>
            <p:txBody>
              <a:bodyPr wrap="square" lIns="0" tIns="0" rIns="0" bIns="0" rtlCol="0">
                <a:noAutofit/>
              </a:bodyPr>
              <a:lstStyle/>
              <a:p>
                <a:pPr algn="ctr">
                  <a:lnSpc>
                    <a:spcPts val="3000"/>
                  </a:lnSpc>
                </a:pPr>
                <a:r>
                  <a:rPr lang="en-GB" dirty="0"/>
                  <a:t>7 d adaptation + 4 d faecal collection for each experimental period</a:t>
                </a:r>
              </a:p>
            </p:txBody>
          </p:sp>
        </p:grpSp>
        <p:sp>
          <p:nvSpPr>
            <p:cNvPr id="31" name="TextBox 30"/>
            <p:cNvSpPr txBox="1"/>
            <p:nvPr/>
          </p:nvSpPr>
          <p:spPr>
            <a:xfrm>
              <a:off x="-173207" y="6196986"/>
              <a:ext cx="893305" cy="248870"/>
            </a:xfrm>
            <a:prstGeom prst="rect">
              <a:avLst/>
            </a:prstGeom>
            <a:noFill/>
          </p:spPr>
          <p:txBody>
            <a:bodyPr wrap="square" lIns="0" tIns="0" rIns="0" bIns="0" rtlCol="0">
              <a:noAutofit/>
            </a:bodyPr>
            <a:lstStyle/>
            <a:p>
              <a:pPr algn="l">
                <a:lnSpc>
                  <a:spcPts val="3000"/>
                </a:lnSpc>
              </a:pPr>
              <a:r>
                <a:rPr lang="en-GB" dirty="0"/>
                <a:t>Group 1</a:t>
              </a:r>
            </a:p>
          </p:txBody>
        </p:sp>
        <p:sp>
          <p:nvSpPr>
            <p:cNvPr id="32" name="TextBox 31"/>
            <p:cNvSpPr txBox="1"/>
            <p:nvPr/>
          </p:nvSpPr>
          <p:spPr>
            <a:xfrm>
              <a:off x="-186847" y="6405741"/>
              <a:ext cx="893305" cy="307678"/>
            </a:xfrm>
            <a:prstGeom prst="rect">
              <a:avLst/>
            </a:prstGeom>
            <a:noFill/>
          </p:spPr>
          <p:txBody>
            <a:bodyPr wrap="square" lIns="0" tIns="0" rIns="0" bIns="0" rtlCol="0">
              <a:noAutofit/>
            </a:bodyPr>
            <a:lstStyle/>
            <a:p>
              <a:pPr algn="l">
                <a:lnSpc>
                  <a:spcPts val="3000"/>
                </a:lnSpc>
              </a:pPr>
              <a:r>
                <a:rPr lang="en-GB" dirty="0"/>
                <a:t>Group 2</a:t>
              </a:r>
            </a:p>
          </p:txBody>
        </p:sp>
      </p:grpSp>
      <p:sp>
        <p:nvSpPr>
          <p:cNvPr id="34" name="Rectangle 33"/>
          <p:cNvSpPr/>
          <p:nvPr/>
        </p:nvSpPr>
        <p:spPr>
          <a:xfrm>
            <a:off x="961583" y="4852596"/>
            <a:ext cx="1851894" cy="344118"/>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Basal</a:t>
            </a:r>
          </a:p>
        </p:txBody>
      </p:sp>
    </p:spTree>
    <p:extLst>
      <p:ext uri="{BB962C8B-B14F-4D97-AF65-F5344CB8AC3E}">
        <p14:creationId xmlns:p14="http://schemas.microsoft.com/office/powerpoint/2010/main" val="11616289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descr="Pig Line Icon Farm Animal Continuous Line Stock Illustration - Download  Image Now - iStock"/>
          <p:cNvPicPr>
            <a:picLocks noChangeAspect="1" noChangeArrowheads="1"/>
          </p:cNvPicPr>
          <p:nvPr/>
        </p:nvPicPr>
        <p:blipFill rotWithShape="1">
          <a:blip r:embed="rId3">
            <a:extLst>
              <a:ext uri="{28A0092B-C50C-407E-A947-70E740481C1C}">
                <a14:useLocalDpi xmlns:a14="http://schemas.microsoft.com/office/drawing/2010/main" val="0"/>
              </a:ext>
            </a:extLst>
          </a:blip>
          <a:srcRect t="19966" b="21788"/>
          <a:stretch/>
        </p:blipFill>
        <p:spPr bwMode="auto">
          <a:xfrm flipH="1">
            <a:off x="1156771" y="4771359"/>
            <a:ext cx="3831896" cy="21041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1"/>
          </p:nvPr>
        </p:nvSpPr>
        <p:spPr/>
        <p:txBody>
          <a:bodyPr/>
          <a:lstStyle/>
          <a:p>
            <a:endParaRPr lang="en-GB" dirty="0"/>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Digestibility of phosphorus</a:t>
            </a:r>
          </a:p>
        </p:txBody>
      </p:sp>
      <p:sp>
        <p:nvSpPr>
          <p:cNvPr id="5" name="Content Placeholder 4"/>
          <p:cNvSpPr>
            <a:spLocks noGrp="1"/>
          </p:cNvSpPr>
          <p:nvPr>
            <p:ph idx="1"/>
          </p:nvPr>
        </p:nvSpPr>
        <p:spPr/>
        <p:txBody>
          <a:bodyPr/>
          <a:lstStyle/>
          <a:p>
            <a:pPr>
              <a:lnSpc>
                <a:spcPts val="2880"/>
              </a:lnSpc>
            </a:pPr>
            <a:r>
              <a:rPr lang="en-GB" dirty="0"/>
              <a:t>TiO</a:t>
            </a:r>
            <a:r>
              <a:rPr lang="en-GB" baseline="-25000" dirty="0"/>
              <a:t>2</a:t>
            </a:r>
            <a:r>
              <a:rPr lang="en-GB" dirty="0"/>
              <a:t> – indigestible marker in the feed</a:t>
            </a:r>
          </a:p>
          <a:p>
            <a:pPr lvl="1">
              <a:lnSpc>
                <a:spcPts val="2880"/>
              </a:lnSpc>
            </a:pPr>
            <a:r>
              <a:rPr lang="en-GB" dirty="0"/>
              <a:t>Will be present in the </a:t>
            </a:r>
            <a:r>
              <a:rPr lang="en-GB" dirty="0" err="1"/>
              <a:t>ileal</a:t>
            </a:r>
            <a:r>
              <a:rPr lang="en-GB" dirty="0"/>
              <a:t> </a:t>
            </a:r>
            <a:r>
              <a:rPr lang="en-GB" dirty="0" err="1"/>
              <a:t>digesta</a:t>
            </a:r>
            <a:r>
              <a:rPr lang="en-GB" dirty="0"/>
              <a:t> and faeces</a:t>
            </a:r>
          </a:p>
          <a:p>
            <a:pPr>
              <a:lnSpc>
                <a:spcPts val="2880"/>
              </a:lnSpc>
            </a:pPr>
            <a:r>
              <a:rPr lang="en-GB" dirty="0"/>
              <a:t>Digestibility of nutrients can be calculated</a:t>
            </a:r>
          </a:p>
        </p:txBody>
      </p:sp>
      <p:pic>
        <p:nvPicPr>
          <p:cNvPr id="4100" name="Picture 4" descr="How to draw a H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3792" y="5012675"/>
            <a:ext cx="1929493" cy="1531344"/>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2506673" y="5420102"/>
            <a:ext cx="1850833" cy="683241"/>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Calibri" panose="020F0502020204030204" pitchFamily="34" charset="0"/>
                <a:cs typeface="Calibri" panose="020F0502020204030204" pitchFamily="34" charset="0"/>
              </a:rPr>
              <a:t>Nutrient absorption</a:t>
            </a:r>
          </a:p>
        </p:txBody>
      </p:sp>
      <p:sp>
        <p:nvSpPr>
          <p:cNvPr id="9" name="Right Arrow 8"/>
          <p:cNvSpPr/>
          <p:nvPr/>
        </p:nvSpPr>
        <p:spPr>
          <a:xfrm>
            <a:off x="599275" y="5763029"/>
            <a:ext cx="915229" cy="43401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Feed</a:t>
            </a:r>
          </a:p>
        </p:txBody>
      </p:sp>
      <p:sp>
        <p:nvSpPr>
          <p:cNvPr id="12" name="Right Arrow 11"/>
          <p:cNvSpPr/>
          <p:nvPr/>
        </p:nvSpPr>
        <p:spPr>
          <a:xfrm rot="995281">
            <a:off x="4467555" y="5470285"/>
            <a:ext cx="1261170" cy="95480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Faeces &amp; urine</a:t>
            </a:r>
          </a:p>
        </p:txBody>
      </p:sp>
      <p:cxnSp>
        <p:nvCxnSpPr>
          <p:cNvPr id="14" name="Curved Connector 13"/>
          <p:cNvCxnSpPr/>
          <p:nvPr/>
        </p:nvCxnSpPr>
        <p:spPr>
          <a:xfrm rot="5400000" flipH="1" flipV="1">
            <a:off x="2913962" y="5348690"/>
            <a:ext cx="220337" cy="33050"/>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rot="5400000" flipH="1" flipV="1">
            <a:off x="3139184" y="5357871"/>
            <a:ext cx="220337" cy="33050"/>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p:cNvCxnSpPr/>
          <p:nvPr/>
        </p:nvCxnSpPr>
        <p:spPr>
          <a:xfrm rot="5400000" flipH="1" flipV="1">
            <a:off x="3626953" y="5356055"/>
            <a:ext cx="220337" cy="33050"/>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rot="5400000" flipH="1" flipV="1">
            <a:off x="3398422" y="5355213"/>
            <a:ext cx="220337" cy="33050"/>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ight Arrow 19"/>
          <p:cNvSpPr/>
          <p:nvPr/>
        </p:nvSpPr>
        <p:spPr>
          <a:xfrm>
            <a:off x="6033770" y="5258376"/>
            <a:ext cx="915229" cy="43401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Feed</a:t>
            </a:r>
          </a:p>
        </p:txBody>
      </p:sp>
      <p:sp>
        <p:nvSpPr>
          <p:cNvPr id="21" name="Right Arrow 20"/>
          <p:cNvSpPr/>
          <p:nvPr/>
        </p:nvSpPr>
        <p:spPr>
          <a:xfrm rot="995281">
            <a:off x="8093539" y="5618310"/>
            <a:ext cx="1261170" cy="95480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Faeces &amp; urine</a:t>
            </a:r>
          </a:p>
        </p:txBody>
      </p:sp>
      <p:sp>
        <p:nvSpPr>
          <p:cNvPr id="22" name="Oval 21"/>
          <p:cNvSpPr/>
          <p:nvPr/>
        </p:nvSpPr>
        <p:spPr>
          <a:xfrm>
            <a:off x="7058472" y="5382558"/>
            <a:ext cx="1226212" cy="496148"/>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400" dirty="0">
                <a:solidFill>
                  <a:schemeClr val="tx1"/>
                </a:solidFill>
                <a:latin typeface="Calibri" panose="020F0502020204030204" pitchFamily="34" charset="0"/>
                <a:cs typeface="Calibri" panose="020F0502020204030204" pitchFamily="34" charset="0"/>
              </a:rPr>
              <a:t>Nutrient absorption</a:t>
            </a:r>
          </a:p>
        </p:txBody>
      </p:sp>
    </p:spTree>
    <p:extLst>
      <p:ext uri="{BB962C8B-B14F-4D97-AF65-F5344CB8AC3E}">
        <p14:creationId xmlns:p14="http://schemas.microsoft.com/office/powerpoint/2010/main" val="2586577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Analyses and Calculations</a:t>
            </a:r>
          </a:p>
        </p:txBody>
      </p:sp>
      <p:sp>
        <p:nvSpPr>
          <p:cNvPr id="5" name="Content Placeholder 4"/>
          <p:cNvSpPr>
            <a:spLocks noGrp="1"/>
          </p:cNvSpPr>
          <p:nvPr>
            <p:ph idx="1"/>
          </p:nvPr>
        </p:nvSpPr>
        <p:spPr/>
        <p:txBody>
          <a:bodyPr/>
          <a:lstStyle/>
          <a:p>
            <a:r>
              <a:rPr lang="en-GB" dirty="0"/>
              <a:t>Feed, </a:t>
            </a:r>
            <a:r>
              <a:rPr lang="en-GB" dirty="0" err="1"/>
              <a:t>digesta</a:t>
            </a:r>
            <a:r>
              <a:rPr lang="en-GB" dirty="0"/>
              <a:t> and faeces were analysed for dry matter (DM), crude protein (CP), TiO</a:t>
            </a:r>
            <a:r>
              <a:rPr lang="en-GB" baseline="-25000" dirty="0"/>
              <a:t>2</a:t>
            </a:r>
            <a:r>
              <a:rPr lang="en-GB" dirty="0"/>
              <a:t>, Ca and P</a:t>
            </a:r>
          </a:p>
          <a:p>
            <a:r>
              <a:rPr lang="en-GB" dirty="0" err="1"/>
              <a:t>Ileal</a:t>
            </a:r>
            <a:r>
              <a:rPr lang="en-GB" dirty="0"/>
              <a:t> apparent digestibility (IAD) and total tract apparent digestibility (TTAD) for the diets:</a:t>
            </a:r>
          </a:p>
          <a:p>
            <a:pPr marL="0" indent="0">
              <a:buNone/>
            </a:pPr>
            <a:r>
              <a:rPr lang="en-GB" b="1" i="1" dirty="0"/>
              <a:t>IAD/TTAD % = 100-[100×(</a:t>
            </a:r>
            <a:r>
              <a:rPr lang="en-GB" b="1" i="1" dirty="0" err="1"/>
              <a:t>Ti</a:t>
            </a:r>
            <a:r>
              <a:rPr lang="en-GB" b="1" i="1" baseline="-25000" dirty="0" err="1"/>
              <a:t>feed</a:t>
            </a:r>
            <a:r>
              <a:rPr lang="en-GB" b="1" i="1" dirty="0"/>
              <a:t> × </a:t>
            </a:r>
            <a:r>
              <a:rPr lang="en-GB" b="1" i="1" dirty="0" err="1"/>
              <a:t>NC</a:t>
            </a:r>
            <a:r>
              <a:rPr lang="en-GB" b="1" i="1" baseline="-25000" dirty="0" err="1"/>
              <a:t>digesta</a:t>
            </a:r>
            <a:r>
              <a:rPr lang="en-GB" b="1" i="1" baseline="-25000" dirty="0"/>
              <a:t>/faeces</a:t>
            </a:r>
            <a:r>
              <a:rPr lang="en-GB" b="1" i="1" dirty="0"/>
              <a:t>)/(</a:t>
            </a:r>
            <a:r>
              <a:rPr lang="en-GB" b="1" i="1" dirty="0" err="1"/>
              <a:t>Ti</a:t>
            </a:r>
            <a:r>
              <a:rPr lang="en-GB" b="1" i="1" baseline="-25000" dirty="0" err="1"/>
              <a:t>digesta</a:t>
            </a:r>
            <a:r>
              <a:rPr lang="en-GB" b="1" i="1" baseline="-25000" dirty="0"/>
              <a:t>/faeces</a:t>
            </a:r>
            <a:r>
              <a:rPr lang="en-GB" b="1" i="1" dirty="0"/>
              <a:t> × </a:t>
            </a:r>
            <a:r>
              <a:rPr lang="en-GB" b="1" i="1" dirty="0" err="1"/>
              <a:t>NC</a:t>
            </a:r>
            <a:r>
              <a:rPr lang="en-GB" b="1" i="1" baseline="-25000" dirty="0" err="1"/>
              <a:t>feed</a:t>
            </a:r>
            <a:r>
              <a:rPr lang="en-GB" b="1" i="1" dirty="0"/>
              <a:t>)]</a:t>
            </a:r>
          </a:p>
          <a:p>
            <a:endParaRPr lang="en-GB" dirty="0"/>
          </a:p>
          <a:p>
            <a:r>
              <a:rPr lang="en-GB" dirty="0"/>
              <a:t>Content of pre-</a:t>
            </a:r>
            <a:r>
              <a:rPr lang="en-GB" dirty="0" err="1"/>
              <a:t>caecal</a:t>
            </a:r>
            <a:r>
              <a:rPr lang="en-GB" dirty="0"/>
              <a:t> digestible P (</a:t>
            </a:r>
            <a:r>
              <a:rPr lang="en-GB" dirty="0" err="1"/>
              <a:t>pcdP</a:t>
            </a:r>
            <a:r>
              <a:rPr lang="en-GB" dirty="0"/>
              <a:t>) in the diet:</a:t>
            </a:r>
          </a:p>
          <a:p>
            <a:pPr marL="0" indent="0">
              <a:buNone/>
            </a:pPr>
            <a:r>
              <a:rPr lang="en-GB" b="1" i="1" dirty="0" err="1"/>
              <a:t>pcdP</a:t>
            </a:r>
            <a:r>
              <a:rPr lang="en-GB" b="1" i="1" dirty="0"/>
              <a:t> (g/kg of diet) = IAD (%) × P content diet /100</a:t>
            </a:r>
          </a:p>
        </p:txBody>
      </p:sp>
    </p:spTree>
    <p:extLst>
      <p:ext uri="{BB962C8B-B14F-4D97-AF65-F5344CB8AC3E}">
        <p14:creationId xmlns:p14="http://schemas.microsoft.com/office/powerpoint/2010/main" val="39819575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lstStyle/>
          <a:p>
            <a:r>
              <a:rPr lang="en-GB" dirty="0"/>
              <a:t>Statistics</a:t>
            </a:r>
          </a:p>
        </p:txBody>
      </p:sp>
      <p:sp>
        <p:nvSpPr>
          <p:cNvPr id="5" name="Content Placeholder 4"/>
          <p:cNvSpPr>
            <a:spLocks noGrp="1"/>
          </p:cNvSpPr>
          <p:nvPr>
            <p:ph idx="1"/>
          </p:nvPr>
        </p:nvSpPr>
        <p:spPr/>
        <p:txBody>
          <a:bodyPr/>
          <a:lstStyle/>
          <a:p>
            <a:r>
              <a:rPr lang="en-US" dirty="0"/>
              <a:t>Mixed procedure in SAS to determine treatment effects by ANOVA </a:t>
            </a:r>
          </a:p>
          <a:p>
            <a:r>
              <a:rPr lang="en-US" dirty="0"/>
              <a:t>Models included </a:t>
            </a:r>
            <a:r>
              <a:rPr lang="en-US" b="1" dirty="0"/>
              <a:t>Diet</a:t>
            </a:r>
            <a:r>
              <a:rPr lang="en-US" dirty="0"/>
              <a:t> (fixed factor), </a:t>
            </a:r>
            <a:r>
              <a:rPr lang="en-US" b="1" dirty="0"/>
              <a:t>Pen</a:t>
            </a:r>
            <a:r>
              <a:rPr lang="en-US" dirty="0"/>
              <a:t> or </a:t>
            </a:r>
            <a:r>
              <a:rPr lang="en-US" b="1" dirty="0"/>
              <a:t>Pig</a:t>
            </a:r>
            <a:r>
              <a:rPr lang="en-US" dirty="0"/>
              <a:t> (random factor)</a:t>
            </a:r>
          </a:p>
          <a:p>
            <a:endParaRPr lang="en-US" dirty="0"/>
          </a:p>
          <a:p>
            <a:r>
              <a:rPr lang="en-US" dirty="0"/>
              <a:t>Chicken study included an intercept multiple regression analysis between </a:t>
            </a:r>
            <a:r>
              <a:rPr lang="en-US" b="1" dirty="0"/>
              <a:t>total phosphorus</a:t>
            </a:r>
            <a:r>
              <a:rPr lang="en-US" dirty="0"/>
              <a:t> contents and the </a:t>
            </a:r>
            <a:r>
              <a:rPr lang="en-US" b="1" dirty="0" err="1"/>
              <a:t>pcdP</a:t>
            </a:r>
            <a:r>
              <a:rPr lang="en-US" dirty="0"/>
              <a:t> in the diets with the GLM procedure</a:t>
            </a:r>
          </a:p>
          <a:p>
            <a:endParaRPr lang="en-US" dirty="0"/>
          </a:p>
          <a:p>
            <a:r>
              <a:rPr lang="en-US" dirty="0"/>
              <a:t>Level of significance: </a:t>
            </a:r>
            <a:r>
              <a:rPr lang="en-US" b="1" dirty="0"/>
              <a:t>P&lt;0.05</a:t>
            </a:r>
            <a:endParaRPr lang="en-GB" b="1" dirty="0"/>
          </a:p>
        </p:txBody>
      </p:sp>
    </p:spTree>
    <p:extLst>
      <p:ext uri="{BB962C8B-B14F-4D97-AF65-F5344CB8AC3E}">
        <p14:creationId xmlns:p14="http://schemas.microsoft.com/office/powerpoint/2010/main" val="2889255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680213" y="2463224"/>
          <a:ext cx="10380721" cy="3949876"/>
        </p:xfrm>
        <a:graphic>
          <a:graphicData uri="http://schemas.openxmlformats.org/drawingml/2006/table">
            <a:tbl>
              <a:tblPr firstRow="1" bandRow="1">
                <a:tableStyleId>{00A15C55-8517-42AA-B614-E9B94910E393}</a:tableStyleId>
              </a:tblPr>
              <a:tblGrid>
                <a:gridCol w="1003766">
                  <a:extLst>
                    <a:ext uri="{9D8B030D-6E8A-4147-A177-3AD203B41FA5}">
                      <a16:colId xmlns:a16="http://schemas.microsoft.com/office/drawing/2014/main" val="3800772769"/>
                    </a:ext>
                  </a:extLst>
                </a:gridCol>
                <a:gridCol w="1235491">
                  <a:extLst>
                    <a:ext uri="{9D8B030D-6E8A-4147-A177-3AD203B41FA5}">
                      <a16:colId xmlns:a16="http://schemas.microsoft.com/office/drawing/2014/main" val="1399124653"/>
                    </a:ext>
                  </a:extLst>
                </a:gridCol>
                <a:gridCol w="1333041">
                  <a:extLst>
                    <a:ext uri="{9D8B030D-6E8A-4147-A177-3AD203B41FA5}">
                      <a16:colId xmlns:a16="http://schemas.microsoft.com/office/drawing/2014/main" val="2198760258"/>
                    </a:ext>
                  </a:extLst>
                </a:gridCol>
                <a:gridCol w="1476260">
                  <a:extLst>
                    <a:ext uri="{9D8B030D-6E8A-4147-A177-3AD203B41FA5}">
                      <a16:colId xmlns:a16="http://schemas.microsoft.com/office/drawing/2014/main" val="1466973459"/>
                    </a:ext>
                  </a:extLst>
                </a:gridCol>
                <a:gridCol w="1439393">
                  <a:extLst>
                    <a:ext uri="{9D8B030D-6E8A-4147-A177-3AD203B41FA5}">
                      <a16:colId xmlns:a16="http://schemas.microsoft.com/office/drawing/2014/main" val="3370263463"/>
                    </a:ext>
                  </a:extLst>
                </a:gridCol>
                <a:gridCol w="1469060">
                  <a:extLst>
                    <a:ext uri="{9D8B030D-6E8A-4147-A177-3AD203B41FA5}">
                      <a16:colId xmlns:a16="http://schemas.microsoft.com/office/drawing/2014/main" val="4288393940"/>
                    </a:ext>
                  </a:extLst>
                </a:gridCol>
                <a:gridCol w="1126120">
                  <a:extLst>
                    <a:ext uri="{9D8B030D-6E8A-4147-A177-3AD203B41FA5}">
                      <a16:colId xmlns:a16="http://schemas.microsoft.com/office/drawing/2014/main" val="3750585595"/>
                    </a:ext>
                  </a:extLst>
                </a:gridCol>
                <a:gridCol w="1297590">
                  <a:extLst>
                    <a:ext uri="{9D8B030D-6E8A-4147-A177-3AD203B41FA5}">
                      <a16:colId xmlns:a16="http://schemas.microsoft.com/office/drawing/2014/main" val="1898529357"/>
                    </a:ext>
                  </a:extLst>
                </a:gridCol>
              </a:tblGrid>
              <a:tr h="841836">
                <a:tc>
                  <a:txBody>
                    <a:bodyPr/>
                    <a:lstStyle/>
                    <a:p>
                      <a:pPr algn="ctr" rtl="0" fontAlgn="base"/>
                      <a:endParaRPr lang="en-GB" sz="2400" b="0" i="0" dirty="0">
                        <a:solidFill>
                          <a:srgbClr val="000000"/>
                        </a:solidFill>
                        <a:effectLst/>
                        <a:latin typeface="Calibri" panose="020F0502020204030204" pitchFamily="34" charset="0"/>
                        <a:cs typeface="Calibri" panose="020F0502020204030204" pitchFamily="34" charset="0"/>
                      </a:endParaRPr>
                    </a:p>
                  </a:txBody>
                  <a:tcPr anchor="ctr"/>
                </a:tc>
                <a:tc>
                  <a:txBody>
                    <a:bodyPr/>
                    <a:lstStyle/>
                    <a:p>
                      <a:pPr algn="ctr" rtl="0" fontAlgn="base"/>
                      <a:r>
                        <a:rPr lang="en-GB" sz="2400" b="0" i="0" dirty="0">
                          <a:solidFill>
                            <a:schemeClr val="bg1"/>
                          </a:solidFill>
                          <a:effectLst/>
                          <a:latin typeface="Calibri" panose="020F0502020204030204" pitchFamily="34" charset="0"/>
                          <a:cs typeface="Calibri" panose="020F0502020204030204" pitchFamily="34" charset="0"/>
                        </a:rPr>
                        <a:t> </a:t>
                      </a:r>
                    </a:p>
                    <a:p>
                      <a:pPr algn="ctr" rtl="0" fontAlgn="base"/>
                      <a:r>
                        <a:rPr lang="en-GB" sz="2400" b="0" i="0" dirty="0">
                          <a:solidFill>
                            <a:schemeClr val="bg1"/>
                          </a:solidFill>
                          <a:effectLst/>
                          <a:latin typeface="Calibri" panose="020F0502020204030204" pitchFamily="34" charset="0"/>
                          <a:cs typeface="Calibri" panose="020F0502020204030204" pitchFamily="34" charset="0"/>
                        </a:rPr>
                        <a:t>Basal</a:t>
                      </a:r>
                    </a:p>
                    <a:p>
                      <a:pPr algn="ctr" rtl="0" fontAlgn="base"/>
                      <a:endParaRPr lang="en-GB" sz="2400" b="0" i="0" dirty="0">
                        <a:solidFill>
                          <a:schemeClr val="bg1"/>
                        </a:solidFill>
                        <a:effectLst/>
                        <a:latin typeface="Calibri" panose="020F0502020204030204" pitchFamily="34" charset="0"/>
                        <a:cs typeface="Calibri" panose="020F0502020204030204" pitchFamily="34" charset="0"/>
                      </a:endParaRPr>
                    </a:p>
                  </a:txBody>
                  <a:tcPr anchor="ctr"/>
                </a:tc>
                <a:tc>
                  <a:txBody>
                    <a:bodyPr/>
                    <a:lstStyle/>
                    <a:p>
                      <a:pPr algn="ctr" rtl="0" fontAlgn="base"/>
                      <a:r>
                        <a:rPr lang="sv-SE" sz="2400" b="0" i="0" dirty="0">
                          <a:solidFill>
                            <a:schemeClr val="bg1"/>
                          </a:solidFill>
                          <a:effectLst/>
                          <a:latin typeface="Calibri" panose="020F0502020204030204" pitchFamily="34" charset="0"/>
                          <a:cs typeface="Calibri" panose="020F0502020204030204" pitchFamily="34" charset="0"/>
                        </a:rPr>
                        <a:t> </a:t>
                      </a:r>
                    </a:p>
                    <a:p>
                      <a:pPr algn="ctr" rtl="0" fontAlgn="base"/>
                      <a:r>
                        <a:rPr lang="sv-SE" sz="2400" b="0" i="0" dirty="0">
                          <a:solidFill>
                            <a:schemeClr val="bg1"/>
                          </a:solidFill>
                          <a:effectLst/>
                          <a:latin typeface="Calibri" panose="020F0502020204030204" pitchFamily="34" charset="0"/>
                          <a:cs typeface="Calibri" panose="020F0502020204030204" pitchFamily="34" charset="0"/>
                        </a:rPr>
                        <a:t>PCP </a:t>
                      </a:r>
                      <a:r>
                        <a:rPr lang="sv-SE" sz="2400" b="0" i="0" dirty="0" err="1">
                          <a:solidFill>
                            <a:schemeClr val="bg1"/>
                          </a:solidFill>
                          <a:effectLst/>
                          <a:latin typeface="Calibri" panose="020F0502020204030204" pitchFamily="34" charset="0"/>
                          <a:cs typeface="Calibri" panose="020F0502020204030204" pitchFamily="34" charset="0"/>
                        </a:rPr>
                        <a:t>Low</a:t>
                      </a:r>
                      <a:endParaRPr lang="sv-SE" sz="2400" b="0" i="0" dirty="0">
                        <a:solidFill>
                          <a:schemeClr val="bg1"/>
                        </a:solidFill>
                        <a:effectLst/>
                        <a:latin typeface="Calibri" panose="020F0502020204030204" pitchFamily="34" charset="0"/>
                        <a:cs typeface="Calibri" panose="020F0502020204030204" pitchFamily="34" charset="0"/>
                      </a:endParaRPr>
                    </a:p>
                    <a:p>
                      <a:pPr algn="ctr" rtl="0" fontAlgn="base"/>
                      <a:endParaRPr lang="sv-SE" sz="2400" b="0" i="0" dirty="0">
                        <a:solidFill>
                          <a:schemeClr val="bg1"/>
                        </a:solidFill>
                        <a:effectLst/>
                        <a:latin typeface="Calibri" panose="020F0502020204030204" pitchFamily="34" charset="0"/>
                        <a:cs typeface="Calibri" panose="020F0502020204030204" pitchFamily="34" charset="0"/>
                      </a:endParaRPr>
                    </a:p>
                  </a:txBody>
                  <a:tcPr anchor="ctr"/>
                </a:tc>
                <a:tc>
                  <a:txBody>
                    <a:bodyPr/>
                    <a:lstStyle/>
                    <a:p>
                      <a:pPr algn="ctr" rtl="0" fontAlgn="base"/>
                      <a:r>
                        <a:rPr lang="sv-SE" sz="2400" b="0" i="0" dirty="0">
                          <a:solidFill>
                            <a:schemeClr val="bg1"/>
                          </a:solidFill>
                          <a:effectLst/>
                          <a:latin typeface="Calibri" panose="020F0502020204030204" pitchFamily="34" charset="0"/>
                          <a:cs typeface="Calibri" panose="020F0502020204030204" pitchFamily="34" charset="0"/>
                        </a:rPr>
                        <a:t> </a:t>
                      </a:r>
                    </a:p>
                    <a:p>
                      <a:pPr algn="ctr" rtl="0" fontAlgn="base"/>
                      <a:r>
                        <a:rPr lang="sv-SE" sz="2400" b="0" i="0" dirty="0">
                          <a:solidFill>
                            <a:schemeClr val="bg1"/>
                          </a:solidFill>
                          <a:effectLst/>
                          <a:latin typeface="Calibri" panose="020F0502020204030204" pitchFamily="34" charset="0"/>
                          <a:cs typeface="Calibri" panose="020F0502020204030204" pitchFamily="34" charset="0"/>
                        </a:rPr>
                        <a:t>MCP </a:t>
                      </a:r>
                      <a:r>
                        <a:rPr lang="sv-SE" sz="2400" b="0" i="0" dirty="0" err="1">
                          <a:solidFill>
                            <a:schemeClr val="bg1"/>
                          </a:solidFill>
                          <a:effectLst/>
                          <a:latin typeface="Calibri" panose="020F0502020204030204" pitchFamily="34" charset="0"/>
                          <a:cs typeface="Calibri" panose="020F0502020204030204" pitchFamily="34" charset="0"/>
                        </a:rPr>
                        <a:t>Low</a:t>
                      </a:r>
                      <a:endParaRPr lang="sv-SE" sz="2400" b="0" i="0" dirty="0">
                        <a:solidFill>
                          <a:schemeClr val="bg1"/>
                        </a:solidFill>
                        <a:effectLst/>
                        <a:latin typeface="Calibri" panose="020F0502020204030204" pitchFamily="34" charset="0"/>
                        <a:cs typeface="Calibri" panose="020F0502020204030204" pitchFamily="34" charset="0"/>
                      </a:endParaRPr>
                    </a:p>
                    <a:p>
                      <a:pPr algn="ctr" rtl="0" fontAlgn="base"/>
                      <a:r>
                        <a:rPr lang="sv-SE" sz="2400" b="0" i="0" dirty="0">
                          <a:solidFill>
                            <a:schemeClr val="bg1"/>
                          </a:solidFill>
                          <a:effectLst/>
                          <a:latin typeface="Calibri" panose="020F0502020204030204" pitchFamily="34" charset="0"/>
                          <a:cs typeface="Calibri" panose="020F0502020204030204" pitchFamily="34" charset="0"/>
                        </a:rPr>
                        <a:t> </a:t>
                      </a:r>
                      <a:endParaRPr lang="sv-SE" sz="4000" b="0" i="0" dirty="0">
                        <a:solidFill>
                          <a:schemeClr val="bg1"/>
                        </a:solidFill>
                        <a:effectLst/>
                        <a:latin typeface="Calibri" panose="020F0502020204030204" pitchFamily="34" charset="0"/>
                        <a:cs typeface="Calibri" panose="020F0502020204030204" pitchFamily="34" charset="0"/>
                      </a:endParaRPr>
                    </a:p>
                  </a:txBody>
                  <a:tcPr anchor="ctr"/>
                </a:tc>
                <a:tc>
                  <a:txBody>
                    <a:bodyPr/>
                    <a:lstStyle/>
                    <a:p>
                      <a:pPr algn="ctr" rtl="0" fontAlgn="base"/>
                      <a:r>
                        <a:rPr lang="sv-SE" sz="2400" b="0" i="0" dirty="0">
                          <a:solidFill>
                            <a:schemeClr val="bg1"/>
                          </a:solidFill>
                          <a:effectLst/>
                          <a:latin typeface="Calibri" panose="020F0502020204030204" pitchFamily="34" charset="0"/>
                          <a:cs typeface="Calibri" panose="020F0502020204030204" pitchFamily="34" charset="0"/>
                        </a:rPr>
                        <a:t> </a:t>
                      </a:r>
                    </a:p>
                    <a:p>
                      <a:pPr algn="l" rtl="0" fontAlgn="base"/>
                      <a:r>
                        <a:rPr lang="sv-SE" sz="2400" b="0" i="0" dirty="0">
                          <a:solidFill>
                            <a:schemeClr val="bg1"/>
                          </a:solidFill>
                          <a:effectLst/>
                          <a:latin typeface="Calibri" panose="020F0502020204030204" pitchFamily="34" charset="0"/>
                          <a:cs typeface="Calibri" panose="020F0502020204030204" pitchFamily="34" charset="0"/>
                        </a:rPr>
                        <a:t>PCP </a:t>
                      </a:r>
                      <a:r>
                        <a:rPr lang="sv-SE" sz="2400" b="0" i="0" dirty="0" err="1">
                          <a:solidFill>
                            <a:schemeClr val="bg1"/>
                          </a:solidFill>
                          <a:effectLst/>
                          <a:latin typeface="Calibri" panose="020F0502020204030204" pitchFamily="34" charset="0"/>
                          <a:cs typeface="Calibri" panose="020F0502020204030204" pitchFamily="34" charset="0"/>
                        </a:rPr>
                        <a:t>High</a:t>
                      </a:r>
                      <a:r>
                        <a:rPr lang="sv-SE" sz="2400" b="0" i="0" dirty="0">
                          <a:solidFill>
                            <a:schemeClr val="bg1"/>
                          </a:solidFill>
                          <a:effectLst/>
                          <a:latin typeface="Calibri" panose="020F0502020204030204" pitchFamily="34" charset="0"/>
                          <a:cs typeface="Calibri" panose="020F0502020204030204" pitchFamily="34" charset="0"/>
                        </a:rPr>
                        <a:t> </a:t>
                      </a:r>
                      <a:endParaRPr lang="sv-SE" sz="4000" b="0" i="0" dirty="0">
                        <a:solidFill>
                          <a:schemeClr val="bg1"/>
                        </a:solidFill>
                        <a:effectLst/>
                        <a:latin typeface="Calibri" panose="020F0502020204030204" pitchFamily="34" charset="0"/>
                        <a:cs typeface="Calibri" panose="020F0502020204030204" pitchFamily="34" charset="0"/>
                      </a:endParaRPr>
                    </a:p>
                  </a:txBody>
                  <a:tcPr/>
                </a:tc>
                <a:tc>
                  <a:txBody>
                    <a:bodyPr/>
                    <a:lstStyle/>
                    <a:p>
                      <a:pPr algn="ctr" rtl="0" fontAlgn="base"/>
                      <a:r>
                        <a:rPr lang="sv-SE" sz="2400" b="0" i="0" dirty="0">
                          <a:solidFill>
                            <a:schemeClr val="bg1"/>
                          </a:solidFill>
                          <a:effectLst/>
                          <a:latin typeface="Calibri" panose="020F0502020204030204" pitchFamily="34" charset="0"/>
                          <a:cs typeface="Calibri" panose="020F0502020204030204" pitchFamily="34" charset="0"/>
                        </a:rPr>
                        <a:t> </a:t>
                      </a:r>
                    </a:p>
                    <a:p>
                      <a:pPr algn="ctr" rtl="0" fontAlgn="base"/>
                      <a:r>
                        <a:rPr lang="sv-SE" sz="2400" b="0" i="0" dirty="0">
                          <a:solidFill>
                            <a:schemeClr val="bg1"/>
                          </a:solidFill>
                          <a:effectLst/>
                          <a:latin typeface="Calibri" panose="020F0502020204030204" pitchFamily="34" charset="0"/>
                          <a:cs typeface="Calibri" panose="020F0502020204030204" pitchFamily="34" charset="0"/>
                        </a:rPr>
                        <a:t>MCP </a:t>
                      </a:r>
                      <a:r>
                        <a:rPr lang="sv-SE" sz="2400" b="0" i="0" dirty="0" err="1">
                          <a:solidFill>
                            <a:schemeClr val="bg1"/>
                          </a:solidFill>
                          <a:effectLst/>
                          <a:latin typeface="Calibri" panose="020F0502020204030204" pitchFamily="34" charset="0"/>
                          <a:cs typeface="Calibri" panose="020F0502020204030204" pitchFamily="34" charset="0"/>
                        </a:rPr>
                        <a:t>High</a:t>
                      </a:r>
                      <a:r>
                        <a:rPr lang="sv-SE" sz="2400" b="0" i="0" dirty="0">
                          <a:solidFill>
                            <a:schemeClr val="bg1"/>
                          </a:solidFill>
                          <a:effectLst/>
                          <a:latin typeface="Calibri" panose="020F0502020204030204" pitchFamily="34" charset="0"/>
                          <a:cs typeface="Calibri" panose="020F0502020204030204" pitchFamily="34" charset="0"/>
                        </a:rPr>
                        <a:t> </a:t>
                      </a:r>
                      <a:endParaRPr lang="sv-SE" sz="4000" b="0" i="0" dirty="0">
                        <a:solidFill>
                          <a:schemeClr val="bg1"/>
                        </a:solidFill>
                        <a:effectLst/>
                        <a:latin typeface="Calibri" panose="020F0502020204030204" pitchFamily="34" charset="0"/>
                        <a:cs typeface="Calibri" panose="020F0502020204030204" pitchFamily="34" charset="0"/>
                      </a:endParaRPr>
                    </a:p>
                  </a:txBody>
                  <a:tcPr/>
                </a:tc>
                <a:tc>
                  <a:txBody>
                    <a:bodyPr/>
                    <a:lstStyle/>
                    <a:p>
                      <a:pPr algn="ctr" rtl="0" fontAlgn="base"/>
                      <a:r>
                        <a:rPr lang="sv-SE" sz="2400" b="0" i="0" dirty="0">
                          <a:solidFill>
                            <a:schemeClr val="bg1"/>
                          </a:solidFill>
                          <a:effectLst/>
                          <a:latin typeface="Calibri" panose="020F0502020204030204" pitchFamily="34" charset="0"/>
                          <a:cs typeface="Calibri" panose="020F0502020204030204" pitchFamily="34" charset="0"/>
                        </a:rPr>
                        <a:t> </a:t>
                      </a:r>
                    </a:p>
                    <a:p>
                      <a:pPr algn="ctr" rtl="0" fontAlgn="base"/>
                      <a:r>
                        <a:rPr lang="sv-SE" sz="2400" b="0" i="0" dirty="0">
                          <a:solidFill>
                            <a:schemeClr val="bg1"/>
                          </a:solidFill>
                          <a:effectLst/>
                          <a:latin typeface="Calibri" panose="020F0502020204030204" pitchFamily="34" charset="0"/>
                          <a:cs typeface="Calibri" panose="020F0502020204030204" pitchFamily="34" charset="0"/>
                        </a:rPr>
                        <a:t>SE </a:t>
                      </a:r>
                      <a:endParaRPr lang="sv-SE" sz="4000" b="0" i="0" dirty="0">
                        <a:solidFill>
                          <a:schemeClr val="bg1"/>
                        </a:solidFill>
                        <a:effectLst/>
                        <a:latin typeface="Calibri" panose="020F0502020204030204" pitchFamily="34" charset="0"/>
                        <a:cs typeface="Calibri" panose="020F0502020204030204" pitchFamily="34" charset="0"/>
                      </a:endParaRPr>
                    </a:p>
                  </a:txBody>
                  <a:tcPr/>
                </a:tc>
                <a:tc>
                  <a:txBody>
                    <a:bodyPr/>
                    <a:lstStyle/>
                    <a:p>
                      <a:pPr algn="ctr" rtl="0" fontAlgn="base"/>
                      <a:r>
                        <a:rPr lang="sv-SE" sz="2400" b="0" i="0" dirty="0">
                          <a:solidFill>
                            <a:schemeClr val="bg1"/>
                          </a:solidFill>
                          <a:effectLst/>
                          <a:latin typeface="Calibri" panose="020F0502020204030204" pitchFamily="34" charset="0"/>
                          <a:cs typeface="Calibri" panose="020F0502020204030204" pitchFamily="34" charset="0"/>
                        </a:rPr>
                        <a:t> </a:t>
                      </a:r>
                    </a:p>
                    <a:p>
                      <a:pPr algn="ctr" rtl="0" fontAlgn="base"/>
                      <a:r>
                        <a:rPr lang="sv-SE" sz="2400" b="0" i="0" dirty="0">
                          <a:solidFill>
                            <a:schemeClr val="bg1"/>
                          </a:solidFill>
                          <a:effectLst/>
                          <a:latin typeface="Calibri" panose="020F0502020204030204" pitchFamily="34" charset="0"/>
                          <a:cs typeface="Calibri" panose="020F0502020204030204" pitchFamily="34" charset="0"/>
                        </a:rPr>
                        <a:t>P-</a:t>
                      </a:r>
                      <a:r>
                        <a:rPr lang="sv-SE" sz="2400" b="0" i="0" dirty="0" err="1">
                          <a:solidFill>
                            <a:schemeClr val="bg1"/>
                          </a:solidFill>
                          <a:effectLst/>
                          <a:latin typeface="Calibri" panose="020F0502020204030204" pitchFamily="34" charset="0"/>
                          <a:cs typeface="Calibri" panose="020F0502020204030204" pitchFamily="34" charset="0"/>
                        </a:rPr>
                        <a:t>value</a:t>
                      </a:r>
                      <a:r>
                        <a:rPr lang="sv-SE" sz="2400" b="0" i="0" dirty="0">
                          <a:solidFill>
                            <a:schemeClr val="bg1"/>
                          </a:solidFill>
                          <a:effectLst/>
                          <a:latin typeface="Calibri" panose="020F0502020204030204" pitchFamily="34" charset="0"/>
                          <a:cs typeface="Calibri" panose="020F0502020204030204" pitchFamily="34" charset="0"/>
                        </a:rPr>
                        <a:t> </a:t>
                      </a:r>
                      <a:endParaRPr lang="sv-SE" sz="4000" b="0" i="0" dirty="0">
                        <a:solidFill>
                          <a:schemeClr val="bg1"/>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97106986"/>
                  </a:ext>
                </a:extLst>
              </a:tr>
              <a:tr h="690289">
                <a:tc>
                  <a:txBody>
                    <a:bodyPr/>
                    <a:lstStyle/>
                    <a:p>
                      <a:pPr algn="l" rtl="0" fontAlgn="base"/>
                      <a:r>
                        <a:rPr lang="sv-SE" sz="2400" b="1" dirty="0">
                          <a:effectLst/>
                          <a:latin typeface="Calibri" panose="020F0502020204030204" pitchFamily="34" charset="0"/>
                          <a:cs typeface="Calibri" panose="020F0502020204030204" pitchFamily="34" charset="0"/>
                        </a:rPr>
                        <a:t>OM</a:t>
                      </a:r>
                      <a:endParaRPr lang="sv-SE" sz="2400" b="1"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73.43</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73.73</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74.41</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75.76</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75.60</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0.770</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0.150</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extLst>
                  <a:ext uri="{0D108BD9-81ED-4DB2-BD59-A6C34878D82A}">
                    <a16:rowId xmlns:a16="http://schemas.microsoft.com/office/drawing/2014/main" val="3814438446"/>
                  </a:ext>
                </a:extLst>
              </a:tr>
              <a:tr h="690289">
                <a:tc>
                  <a:txBody>
                    <a:bodyPr/>
                    <a:lstStyle/>
                    <a:p>
                      <a:pPr algn="l" rtl="0" fontAlgn="base"/>
                      <a:r>
                        <a:rPr lang="sv-SE" sz="2400" b="1" dirty="0">
                          <a:effectLst/>
                          <a:latin typeface="Calibri" panose="020F0502020204030204" pitchFamily="34" charset="0"/>
                          <a:cs typeface="Calibri" panose="020F0502020204030204" pitchFamily="34" charset="0"/>
                        </a:rPr>
                        <a:t>Ca </a:t>
                      </a:r>
                      <a:endParaRPr lang="sv-SE" sz="2400" b="1"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a:effectLst/>
                          <a:latin typeface="Calibri" panose="020F0502020204030204" pitchFamily="34" charset="0"/>
                          <a:cs typeface="Calibri" panose="020F0502020204030204" pitchFamily="34" charset="0"/>
                        </a:rPr>
                        <a:t>59.03 </a:t>
                      </a:r>
                      <a:endParaRPr lang="sv-SE" sz="2400" b="0" i="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55.13 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58.13 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54.71 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55.34 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2.196 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0.535 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extLst>
                  <a:ext uri="{0D108BD9-81ED-4DB2-BD59-A6C34878D82A}">
                    <a16:rowId xmlns:a16="http://schemas.microsoft.com/office/drawing/2014/main" val="2341734312"/>
                  </a:ext>
                </a:extLst>
              </a:tr>
              <a:tr h="690289">
                <a:tc>
                  <a:txBody>
                    <a:bodyPr/>
                    <a:lstStyle/>
                    <a:p>
                      <a:pPr algn="l" rtl="0" fontAlgn="base"/>
                      <a:r>
                        <a:rPr lang="sv-SE" sz="2400" b="1" dirty="0">
                          <a:effectLst/>
                          <a:latin typeface="Calibri" panose="020F0502020204030204" pitchFamily="34" charset="0"/>
                          <a:cs typeface="Calibri" panose="020F0502020204030204" pitchFamily="34" charset="0"/>
                        </a:rPr>
                        <a:t>P </a:t>
                      </a:r>
                      <a:endParaRPr lang="sv-SE" sz="2400" b="1"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41.91</a:t>
                      </a:r>
                      <a:r>
                        <a:rPr lang="sv-SE" sz="2400" baseline="30000" dirty="0">
                          <a:effectLst/>
                          <a:latin typeface="Calibri" panose="020F0502020204030204" pitchFamily="34" charset="0"/>
                          <a:cs typeface="Calibri" panose="020F0502020204030204" pitchFamily="34" charset="0"/>
                        </a:rPr>
                        <a:t>ab</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solidFill>
                            <a:schemeClr val="tx1"/>
                          </a:solidFill>
                          <a:effectLst/>
                          <a:latin typeface="Calibri" panose="020F0502020204030204" pitchFamily="34" charset="0"/>
                          <a:cs typeface="Calibri" panose="020F0502020204030204" pitchFamily="34" charset="0"/>
                        </a:rPr>
                        <a:t>40.28</a:t>
                      </a:r>
                      <a:r>
                        <a:rPr lang="sv-SE" sz="2400" baseline="30000" dirty="0">
                          <a:solidFill>
                            <a:schemeClr val="tx1"/>
                          </a:solidFill>
                          <a:effectLst/>
                          <a:latin typeface="Calibri" panose="020F0502020204030204" pitchFamily="34" charset="0"/>
                          <a:cs typeface="Calibri" panose="020F0502020204030204" pitchFamily="34" charset="0"/>
                        </a:rPr>
                        <a:t>b</a:t>
                      </a:r>
                      <a:r>
                        <a:rPr lang="sv-SE" sz="2400" dirty="0">
                          <a:solidFill>
                            <a:schemeClr val="tx1"/>
                          </a:solidFill>
                          <a:effectLst/>
                          <a:latin typeface="Calibri" panose="020F0502020204030204" pitchFamily="34" charset="0"/>
                          <a:cs typeface="Calibri" panose="020F0502020204030204" pitchFamily="34" charset="0"/>
                        </a:rPr>
                        <a:t> </a:t>
                      </a:r>
                      <a:endParaRPr lang="sv-SE" sz="2400" b="0" i="0" dirty="0">
                        <a:solidFill>
                          <a:schemeClr val="tx1"/>
                        </a:solidFill>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solidFill>
                            <a:schemeClr val="tx1"/>
                          </a:solidFill>
                          <a:effectLst/>
                          <a:latin typeface="Calibri" panose="020F0502020204030204" pitchFamily="34" charset="0"/>
                          <a:cs typeface="Calibri" panose="020F0502020204030204" pitchFamily="34" charset="0"/>
                        </a:rPr>
                        <a:t>42.64</a:t>
                      </a:r>
                      <a:r>
                        <a:rPr lang="sv-SE" sz="2400" baseline="30000" dirty="0">
                          <a:solidFill>
                            <a:schemeClr val="tx1"/>
                          </a:solidFill>
                          <a:effectLst/>
                          <a:latin typeface="Calibri" panose="020F0502020204030204" pitchFamily="34" charset="0"/>
                          <a:cs typeface="Calibri" panose="020F0502020204030204" pitchFamily="34" charset="0"/>
                        </a:rPr>
                        <a:t>ab</a:t>
                      </a:r>
                      <a:r>
                        <a:rPr lang="sv-SE" sz="2400" dirty="0">
                          <a:solidFill>
                            <a:schemeClr val="tx1"/>
                          </a:solidFill>
                          <a:effectLst/>
                          <a:latin typeface="Calibri" panose="020F0502020204030204" pitchFamily="34" charset="0"/>
                          <a:cs typeface="Calibri" panose="020F0502020204030204" pitchFamily="34" charset="0"/>
                        </a:rPr>
                        <a:t> </a:t>
                      </a:r>
                      <a:endParaRPr lang="sv-SE" sz="2400" b="0" i="0" dirty="0">
                        <a:solidFill>
                          <a:schemeClr val="tx1"/>
                        </a:solidFill>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solidFill>
                            <a:schemeClr val="tx1"/>
                          </a:solidFill>
                          <a:effectLst/>
                          <a:latin typeface="Calibri" panose="020F0502020204030204" pitchFamily="34" charset="0"/>
                          <a:cs typeface="Calibri" panose="020F0502020204030204" pitchFamily="34" charset="0"/>
                        </a:rPr>
                        <a:t>44.16</a:t>
                      </a:r>
                      <a:r>
                        <a:rPr lang="sv-SE" sz="2400" baseline="30000" dirty="0">
                          <a:solidFill>
                            <a:schemeClr val="tx1"/>
                          </a:solidFill>
                          <a:effectLst/>
                          <a:latin typeface="Calibri" panose="020F0502020204030204" pitchFamily="34" charset="0"/>
                          <a:cs typeface="Calibri" panose="020F0502020204030204" pitchFamily="34" charset="0"/>
                        </a:rPr>
                        <a:t>ab</a:t>
                      </a:r>
                      <a:r>
                        <a:rPr lang="sv-SE" sz="2400" dirty="0">
                          <a:solidFill>
                            <a:schemeClr val="tx1"/>
                          </a:solidFill>
                          <a:effectLst/>
                          <a:latin typeface="Calibri" panose="020F0502020204030204" pitchFamily="34" charset="0"/>
                          <a:cs typeface="Calibri" panose="020F0502020204030204" pitchFamily="34" charset="0"/>
                        </a:rPr>
                        <a:t> </a:t>
                      </a:r>
                      <a:endParaRPr lang="sv-SE" sz="2400" b="0" i="0" dirty="0">
                        <a:solidFill>
                          <a:schemeClr val="tx1"/>
                        </a:solidFill>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solidFill>
                            <a:schemeClr val="tx1"/>
                          </a:solidFill>
                          <a:effectLst/>
                          <a:latin typeface="Calibri" panose="020F0502020204030204" pitchFamily="34" charset="0"/>
                          <a:cs typeface="Calibri" panose="020F0502020204030204" pitchFamily="34" charset="0"/>
                        </a:rPr>
                        <a:t>48.27</a:t>
                      </a:r>
                      <a:r>
                        <a:rPr lang="sv-SE" sz="2400" baseline="30000" dirty="0">
                          <a:solidFill>
                            <a:schemeClr val="tx1"/>
                          </a:solidFill>
                          <a:effectLst/>
                          <a:latin typeface="Calibri" panose="020F0502020204030204" pitchFamily="34" charset="0"/>
                          <a:cs typeface="Calibri" panose="020F0502020204030204" pitchFamily="34" charset="0"/>
                        </a:rPr>
                        <a:t>a</a:t>
                      </a:r>
                      <a:r>
                        <a:rPr lang="sv-SE" sz="2400" dirty="0">
                          <a:solidFill>
                            <a:schemeClr val="tx1"/>
                          </a:solidFill>
                          <a:effectLst/>
                          <a:latin typeface="Calibri" panose="020F0502020204030204" pitchFamily="34" charset="0"/>
                          <a:cs typeface="Calibri" panose="020F0502020204030204" pitchFamily="34" charset="0"/>
                        </a:rPr>
                        <a:t> </a:t>
                      </a:r>
                      <a:endParaRPr lang="sv-SE" sz="2400" b="0" i="0" dirty="0">
                        <a:solidFill>
                          <a:schemeClr val="tx1"/>
                        </a:solidFill>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effectLst/>
                          <a:latin typeface="Calibri" panose="020F0502020204030204" pitchFamily="34" charset="0"/>
                          <a:cs typeface="Calibri" panose="020F0502020204030204" pitchFamily="34" charset="0"/>
                        </a:rPr>
                        <a:t>2.007 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rtl="0" fontAlgn="base"/>
                      <a:r>
                        <a:rPr lang="sv-SE" sz="2400" dirty="0">
                          <a:solidFill>
                            <a:schemeClr val="tx1"/>
                          </a:solidFill>
                          <a:effectLst/>
                          <a:latin typeface="Calibri" panose="020F0502020204030204" pitchFamily="34" charset="0"/>
                          <a:cs typeface="Calibri" panose="020F0502020204030204" pitchFamily="34" charset="0"/>
                        </a:rPr>
                        <a:t>0.022 </a:t>
                      </a:r>
                      <a:endParaRPr lang="sv-SE" sz="2400" b="0" i="0" dirty="0">
                        <a:solidFill>
                          <a:schemeClr val="tx1"/>
                        </a:solidFill>
                        <a:effectLst/>
                        <a:latin typeface="Calibri" panose="020F0502020204030204" pitchFamily="34" charset="0"/>
                        <a:cs typeface="Calibri" panose="020F0502020204030204" pitchFamily="34" charset="0"/>
                      </a:endParaRPr>
                    </a:p>
                  </a:txBody>
                  <a:tcPr anchor="ctr">
                    <a:solidFill>
                      <a:schemeClr val="bg1">
                        <a:lumMod val="85000"/>
                      </a:schemeClr>
                    </a:solidFill>
                  </a:tcPr>
                </a:tc>
                <a:extLst>
                  <a:ext uri="{0D108BD9-81ED-4DB2-BD59-A6C34878D82A}">
                    <a16:rowId xmlns:a16="http://schemas.microsoft.com/office/drawing/2014/main" val="2866500104"/>
                  </a:ext>
                </a:extLst>
              </a:tr>
              <a:tr h="690289">
                <a:tc>
                  <a:txBody>
                    <a:bodyPr/>
                    <a:lstStyle/>
                    <a:p>
                      <a:pPr algn="l" rtl="0" fontAlgn="base"/>
                      <a:r>
                        <a:rPr lang="sv-SE" sz="2400" b="1" i="0" dirty="0" err="1">
                          <a:solidFill>
                            <a:srgbClr val="000000"/>
                          </a:solidFill>
                          <a:effectLst/>
                          <a:latin typeface="Calibri" panose="020F0502020204030204" pitchFamily="34" charset="0"/>
                          <a:cs typeface="Calibri" panose="020F0502020204030204" pitchFamily="34" charset="0"/>
                        </a:rPr>
                        <a:t>PcdP</a:t>
                      </a:r>
                      <a:endParaRPr lang="sv-SE" sz="2400" b="1"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b="0" i="0" dirty="0">
                          <a:solidFill>
                            <a:srgbClr val="000000"/>
                          </a:solidFill>
                          <a:effectLst/>
                          <a:latin typeface="Calibri" panose="020F0502020204030204" pitchFamily="34" charset="0"/>
                          <a:cs typeface="Calibri" panose="020F0502020204030204" pitchFamily="34" charset="0"/>
                        </a:rPr>
                        <a:t>1.61</a:t>
                      </a:r>
                      <a:r>
                        <a:rPr lang="sv-SE" sz="2400" b="0" i="0" baseline="30000" dirty="0">
                          <a:solidFill>
                            <a:srgbClr val="000000"/>
                          </a:solidFill>
                          <a:effectLst/>
                          <a:latin typeface="Calibri" panose="020F0502020204030204" pitchFamily="34" charset="0"/>
                          <a:cs typeface="Calibri" panose="020F0502020204030204" pitchFamily="34" charset="0"/>
                        </a:rPr>
                        <a:t>b</a:t>
                      </a:r>
                      <a:r>
                        <a:rPr lang="sv-SE" sz="2400" b="0" i="0" dirty="0">
                          <a:solidFill>
                            <a:srgbClr val="000000"/>
                          </a:solidFill>
                          <a:effectLst/>
                          <a:latin typeface="Calibri" panose="020F0502020204030204" pitchFamily="34" charset="0"/>
                          <a:cs typeface="Calibri" panose="020F0502020204030204" pitchFamily="34" charset="0"/>
                        </a:rPr>
                        <a:t> </a:t>
                      </a:r>
                    </a:p>
                  </a:txBody>
                  <a:tcPr anchor="ctr">
                    <a:solidFill>
                      <a:schemeClr val="bg1">
                        <a:lumMod val="95000"/>
                      </a:schemeClr>
                    </a:solidFill>
                  </a:tcPr>
                </a:tc>
                <a:tc>
                  <a:txBody>
                    <a:bodyPr/>
                    <a:lstStyle/>
                    <a:p>
                      <a:pPr algn="ctr" rtl="0" fontAlgn="base"/>
                      <a:r>
                        <a:rPr lang="sv-SE" sz="2400" b="0" i="0" dirty="0">
                          <a:solidFill>
                            <a:schemeClr val="tx1"/>
                          </a:solidFill>
                          <a:effectLst/>
                          <a:latin typeface="Calibri" panose="020F0502020204030204" pitchFamily="34" charset="0"/>
                          <a:cs typeface="Calibri" panose="020F0502020204030204" pitchFamily="34" charset="0"/>
                        </a:rPr>
                        <a:t>1.67</a:t>
                      </a:r>
                      <a:r>
                        <a:rPr lang="sv-SE" sz="2400" b="0" i="0" baseline="30000" dirty="0">
                          <a:solidFill>
                            <a:schemeClr val="tx1"/>
                          </a:solidFill>
                          <a:effectLst/>
                          <a:latin typeface="Calibri" panose="020F0502020204030204" pitchFamily="34" charset="0"/>
                          <a:cs typeface="Calibri" panose="020F0502020204030204" pitchFamily="34" charset="0"/>
                        </a:rPr>
                        <a:t>b</a:t>
                      </a:r>
                      <a:r>
                        <a:rPr lang="sv-SE" sz="2400" b="0" i="0" dirty="0">
                          <a:solidFill>
                            <a:schemeClr val="tx1"/>
                          </a:solidFill>
                          <a:effectLst/>
                          <a:latin typeface="Calibri" panose="020F0502020204030204" pitchFamily="34" charset="0"/>
                          <a:cs typeface="Calibri" panose="020F0502020204030204" pitchFamily="34" charset="0"/>
                        </a:rPr>
                        <a:t> </a:t>
                      </a:r>
                    </a:p>
                  </a:txBody>
                  <a:tcPr anchor="ctr">
                    <a:solidFill>
                      <a:schemeClr val="bg1">
                        <a:lumMod val="95000"/>
                      </a:schemeClr>
                    </a:solidFill>
                  </a:tcPr>
                </a:tc>
                <a:tc>
                  <a:txBody>
                    <a:bodyPr/>
                    <a:lstStyle/>
                    <a:p>
                      <a:pPr algn="ctr" rtl="0" fontAlgn="base"/>
                      <a:r>
                        <a:rPr lang="sv-SE" sz="2400" b="0" i="0" dirty="0">
                          <a:solidFill>
                            <a:schemeClr val="tx1"/>
                          </a:solidFill>
                          <a:effectLst/>
                          <a:latin typeface="Calibri" panose="020F0502020204030204" pitchFamily="34" charset="0"/>
                          <a:cs typeface="Calibri" panose="020F0502020204030204" pitchFamily="34" charset="0"/>
                        </a:rPr>
                        <a:t>1.79</a:t>
                      </a:r>
                      <a:r>
                        <a:rPr lang="sv-SE" sz="2400" b="0" i="0" baseline="30000" dirty="0">
                          <a:solidFill>
                            <a:schemeClr val="tx1"/>
                          </a:solidFill>
                          <a:effectLst/>
                          <a:latin typeface="Calibri" panose="020F0502020204030204" pitchFamily="34" charset="0"/>
                          <a:cs typeface="Calibri" panose="020F0502020204030204" pitchFamily="34" charset="0"/>
                        </a:rPr>
                        <a:t>b</a:t>
                      </a:r>
                      <a:r>
                        <a:rPr lang="sv-SE" sz="2400" b="0" i="0" dirty="0">
                          <a:solidFill>
                            <a:schemeClr val="tx1"/>
                          </a:solidFill>
                          <a:effectLst/>
                          <a:latin typeface="Calibri" panose="020F0502020204030204" pitchFamily="34" charset="0"/>
                          <a:cs typeface="Calibri" panose="020F0502020204030204" pitchFamily="34" charset="0"/>
                        </a:rPr>
                        <a:t> </a:t>
                      </a:r>
                    </a:p>
                  </a:txBody>
                  <a:tcPr anchor="ctr">
                    <a:solidFill>
                      <a:schemeClr val="bg1">
                        <a:lumMod val="95000"/>
                      </a:schemeClr>
                    </a:solidFill>
                  </a:tcPr>
                </a:tc>
                <a:tc>
                  <a:txBody>
                    <a:bodyPr/>
                    <a:lstStyle/>
                    <a:p>
                      <a:pPr algn="ctr" rtl="0" fontAlgn="base"/>
                      <a:r>
                        <a:rPr lang="sv-SE" sz="2400" b="0" i="0" dirty="0">
                          <a:solidFill>
                            <a:schemeClr val="tx1"/>
                          </a:solidFill>
                          <a:effectLst/>
                          <a:latin typeface="Calibri" panose="020F0502020204030204" pitchFamily="34" charset="0"/>
                          <a:cs typeface="Calibri" panose="020F0502020204030204" pitchFamily="34" charset="0"/>
                        </a:rPr>
                        <a:t>2.16</a:t>
                      </a:r>
                      <a:r>
                        <a:rPr lang="sv-SE" sz="2400" b="0" i="0" baseline="30000" dirty="0">
                          <a:solidFill>
                            <a:schemeClr val="tx1"/>
                          </a:solidFill>
                          <a:effectLst/>
                          <a:latin typeface="Calibri" panose="020F0502020204030204" pitchFamily="34" charset="0"/>
                          <a:cs typeface="Calibri" panose="020F0502020204030204" pitchFamily="34" charset="0"/>
                        </a:rPr>
                        <a:t>a</a:t>
                      </a:r>
                      <a:r>
                        <a:rPr lang="sv-SE" sz="2400" b="0" i="0" dirty="0">
                          <a:solidFill>
                            <a:schemeClr val="tx1"/>
                          </a:solidFill>
                          <a:effectLst/>
                          <a:latin typeface="Calibri" panose="020F0502020204030204" pitchFamily="34" charset="0"/>
                          <a:cs typeface="Calibri" panose="020F0502020204030204" pitchFamily="34" charset="0"/>
                        </a:rPr>
                        <a:t> </a:t>
                      </a:r>
                    </a:p>
                  </a:txBody>
                  <a:tcPr anchor="ctr">
                    <a:solidFill>
                      <a:schemeClr val="bg1">
                        <a:lumMod val="95000"/>
                      </a:schemeClr>
                    </a:solidFill>
                  </a:tcPr>
                </a:tc>
                <a:tc>
                  <a:txBody>
                    <a:bodyPr/>
                    <a:lstStyle/>
                    <a:p>
                      <a:pPr algn="ctr" rtl="0" fontAlgn="base"/>
                      <a:r>
                        <a:rPr lang="sv-SE" sz="2400" b="0" i="0" dirty="0">
                          <a:solidFill>
                            <a:schemeClr val="tx1"/>
                          </a:solidFill>
                          <a:effectLst/>
                          <a:latin typeface="Calibri" panose="020F0502020204030204" pitchFamily="34" charset="0"/>
                          <a:cs typeface="Calibri" panose="020F0502020204030204" pitchFamily="34" charset="0"/>
                        </a:rPr>
                        <a:t>2.43</a:t>
                      </a:r>
                      <a:r>
                        <a:rPr lang="sv-SE" sz="2400" b="0" i="0" baseline="30000" dirty="0">
                          <a:solidFill>
                            <a:schemeClr val="tx1"/>
                          </a:solidFill>
                          <a:effectLst/>
                          <a:latin typeface="Calibri" panose="020F0502020204030204" pitchFamily="34" charset="0"/>
                          <a:cs typeface="Calibri" panose="020F0502020204030204" pitchFamily="34" charset="0"/>
                        </a:rPr>
                        <a:t>a</a:t>
                      </a:r>
                      <a:r>
                        <a:rPr lang="sv-SE" sz="2400" b="0" i="0" dirty="0">
                          <a:solidFill>
                            <a:schemeClr val="tx1"/>
                          </a:solidFill>
                          <a:effectLst/>
                          <a:latin typeface="Calibri" panose="020F0502020204030204" pitchFamily="34" charset="0"/>
                          <a:cs typeface="Calibri" panose="020F0502020204030204" pitchFamily="34" charset="0"/>
                        </a:rPr>
                        <a:t> </a:t>
                      </a:r>
                    </a:p>
                  </a:txBody>
                  <a:tcPr anchor="ctr">
                    <a:solidFill>
                      <a:schemeClr val="bg1">
                        <a:lumMod val="95000"/>
                      </a:schemeClr>
                    </a:solidFill>
                  </a:tcPr>
                </a:tc>
                <a:tc>
                  <a:txBody>
                    <a:bodyPr/>
                    <a:lstStyle/>
                    <a:p>
                      <a:pPr algn="ctr" rtl="0" fontAlgn="base"/>
                      <a:r>
                        <a:rPr lang="sv-SE" sz="2400" b="0" i="0" dirty="0">
                          <a:solidFill>
                            <a:srgbClr val="000000"/>
                          </a:solidFill>
                          <a:effectLst/>
                          <a:latin typeface="Calibri" panose="020F0502020204030204" pitchFamily="34" charset="0"/>
                          <a:cs typeface="Calibri" panose="020F0502020204030204" pitchFamily="34" charset="0"/>
                        </a:rPr>
                        <a:t>0.094 </a:t>
                      </a:r>
                      <a:endParaRPr lang="sv-SE" sz="2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ctr" rtl="0" fontAlgn="base"/>
                      <a:r>
                        <a:rPr lang="sv-SE" sz="2400" b="0" i="0" dirty="0">
                          <a:solidFill>
                            <a:schemeClr val="tx1"/>
                          </a:solidFill>
                          <a:effectLst/>
                          <a:latin typeface="Calibri" panose="020F0502020204030204" pitchFamily="34" charset="0"/>
                          <a:cs typeface="Calibri" panose="020F0502020204030204" pitchFamily="34" charset="0"/>
                        </a:rPr>
                        <a:t>0.001 </a:t>
                      </a:r>
                    </a:p>
                  </a:txBody>
                  <a:tcPr anchor="ctr">
                    <a:solidFill>
                      <a:schemeClr val="bg1">
                        <a:lumMod val="95000"/>
                      </a:schemeClr>
                    </a:solidFill>
                  </a:tcPr>
                </a:tc>
                <a:extLst>
                  <a:ext uri="{0D108BD9-81ED-4DB2-BD59-A6C34878D82A}">
                    <a16:rowId xmlns:a16="http://schemas.microsoft.com/office/drawing/2014/main" val="4210674421"/>
                  </a:ext>
                </a:extLst>
              </a:tr>
            </a:tbl>
          </a:graphicData>
        </a:graphic>
      </p:graphicFrame>
      <p:sp>
        <p:nvSpPr>
          <p:cNvPr id="2" name="Text Placeholder 1"/>
          <p:cNvSpPr>
            <a:spLocks noGrp="1"/>
          </p:cNvSpPr>
          <p:nvPr>
            <p:ph type="body" sz="quarter" idx="11"/>
          </p:nvPr>
        </p:nvSpPr>
        <p:spPr/>
        <p:txBody>
          <a:bodyPr/>
          <a:lstStyle/>
          <a:p>
            <a:endParaRPr lang="en-GB" dirty="0"/>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normAutofit fontScale="90000"/>
          </a:bodyPr>
          <a:lstStyle/>
          <a:p>
            <a:r>
              <a:rPr lang="en-GB" dirty="0"/>
              <a:t>Results Chicken Study</a:t>
            </a:r>
            <a:br>
              <a:rPr lang="en-GB" dirty="0"/>
            </a:br>
            <a:r>
              <a:rPr lang="en-GB" dirty="0"/>
              <a:t> </a:t>
            </a:r>
            <a:r>
              <a:rPr lang="en-GB" sz="2800" dirty="0"/>
              <a:t>– </a:t>
            </a:r>
            <a:r>
              <a:rPr lang="en-GB" sz="2800" dirty="0" err="1"/>
              <a:t>ileal</a:t>
            </a:r>
            <a:r>
              <a:rPr lang="en-GB" sz="2800" dirty="0"/>
              <a:t> apparent digestibility % of nutrients in diets</a:t>
            </a:r>
          </a:p>
        </p:txBody>
      </p:sp>
      <p:grpSp>
        <p:nvGrpSpPr>
          <p:cNvPr id="10" name="Group 9"/>
          <p:cNvGrpSpPr/>
          <p:nvPr/>
        </p:nvGrpSpPr>
        <p:grpSpPr>
          <a:xfrm>
            <a:off x="2912207" y="5654979"/>
            <a:ext cx="5530468" cy="815248"/>
            <a:chOff x="2912207" y="4957591"/>
            <a:chExt cx="5530468" cy="815248"/>
          </a:xfrm>
        </p:grpSpPr>
        <p:sp>
          <p:nvSpPr>
            <p:cNvPr id="11" name="Oval 10"/>
            <p:cNvSpPr/>
            <p:nvPr/>
          </p:nvSpPr>
          <p:spPr>
            <a:xfrm>
              <a:off x="2912207" y="4957591"/>
              <a:ext cx="2765234" cy="8152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Oval 11"/>
            <p:cNvSpPr/>
            <p:nvPr/>
          </p:nvSpPr>
          <p:spPr>
            <a:xfrm>
              <a:off x="5677441" y="4957591"/>
              <a:ext cx="2765234" cy="8152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14" name="Oval 13"/>
          <p:cNvSpPr/>
          <p:nvPr/>
        </p:nvSpPr>
        <p:spPr>
          <a:xfrm>
            <a:off x="8442675" y="3575723"/>
            <a:ext cx="2765234" cy="8152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Oval 14"/>
          <p:cNvSpPr/>
          <p:nvPr/>
        </p:nvSpPr>
        <p:spPr>
          <a:xfrm>
            <a:off x="8442675" y="4281584"/>
            <a:ext cx="2765234" cy="8152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3277671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dirty="0"/>
          </a:p>
        </p:txBody>
      </p:sp>
      <p:sp>
        <p:nvSpPr>
          <p:cNvPr id="3" name="Picture Placeholder 2"/>
          <p:cNvSpPr>
            <a:spLocks noGrp="1"/>
          </p:cNvSpPr>
          <p:nvPr>
            <p:ph type="pic" sz="quarter" idx="10"/>
          </p:nvPr>
        </p:nvSpPr>
        <p:spPr/>
      </p:sp>
      <p:sp>
        <p:nvSpPr>
          <p:cNvPr id="7" name="TextBox 6"/>
          <p:cNvSpPr txBox="1"/>
          <p:nvPr/>
        </p:nvSpPr>
        <p:spPr>
          <a:xfrm>
            <a:off x="845466" y="6152920"/>
            <a:ext cx="9507557" cy="705080"/>
          </a:xfrm>
          <a:prstGeom prst="rect">
            <a:avLst/>
          </a:prstGeom>
          <a:noFill/>
        </p:spPr>
        <p:txBody>
          <a:bodyPr wrap="square" lIns="0" tIns="0" rIns="0" bIns="0" rtlCol="0">
            <a:noAutofit/>
          </a:bodyPr>
          <a:lstStyle/>
          <a:p>
            <a:pPr>
              <a:lnSpc>
                <a:spcPts val="3000"/>
              </a:lnSpc>
            </a:pPr>
            <a:endParaRPr lang="en-GB" sz="2400" dirty="0"/>
          </a:p>
        </p:txBody>
      </p:sp>
      <p:pic>
        <p:nvPicPr>
          <p:cNvPr id="11" name="Picture 10"/>
          <p:cNvPicPr>
            <a:picLocks noChangeAspect="1"/>
          </p:cNvPicPr>
          <p:nvPr/>
        </p:nvPicPr>
        <p:blipFill rotWithShape="1">
          <a:blip r:embed="rId3"/>
          <a:srcRect t="9194"/>
          <a:stretch/>
        </p:blipFill>
        <p:spPr>
          <a:xfrm>
            <a:off x="1359954" y="2112085"/>
            <a:ext cx="8171606" cy="4734393"/>
          </a:xfrm>
          <a:prstGeom prst="rect">
            <a:avLst/>
          </a:prstGeom>
          <a:solidFill>
            <a:schemeClr val="accent1">
              <a:lumMod val="25000"/>
              <a:lumOff val="75000"/>
            </a:schemeClr>
          </a:solidFill>
        </p:spPr>
      </p:pic>
      <p:sp>
        <p:nvSpPr>
          <p:cNvPr id="9" name="Title 8"/>
          <p:cNvSpPr>
            <a:spLocks noGrp="1"/>
          </p:cNvSpPr>
          <p:nvPr>
            <p:ph type="title"/>
          </p:nvPr>
        </p:nvSpPr>
        <p:spPr>
          <a:solidFill>
            <a:schemeClr val="bg1"/>
          </a:solidFill>
        </p:spPr>
        <p:txBody>
          <a:bodyPr>
            <a:normAutofit fontScale="90000"/>
          </a:bodyPr>
          <a:lstStyle/>
          <a:p>
            <a:r>
              <a:rPr lang="en-GB" dirty="0"/>
              <a:t>Results Chicken Study</a:t>
            </a:r>
            <a:br>
              <a:rPr lang="en-GB" dirty="0"/>
            </a:br>
            <a:r>
              <a:rPr lang="en-GB" dirty="0"/>
              <a:t>- </a:t>
            </a:r>
            <a:r>
              <a:rPr lang="en-US" sz="2400" dirty="0"/>
              <a:t>Linear relationship between </a:t>
            </a:r>
            <a:r>
              <a:rPr lang="en-US" sz="2400" dirty="0" err="1"/>
              <a:t>pcdP</a:t>
            </a:r>
            <a:r>
              <a:rPr lang="en-US" sz="2400" dirty="0"/>
              <a:t> content and total P</a:t>
            </a:r>
            <a:endParaRPr lang="en-GB" sz="2400" dirty="0"/>
          </a:p>
        </p:txBody>
      </p:sp>
      <p:sp>
        <p:nvSpPr>
          <p:cNvPr id="13" name="TextBox 12"/>
          <p:cNvSpPr txBox="1"/>
          <p:nvPr/>
        </p:nvSpPr>
        <p:spPr>
          <a:xfrm rot="5400000">
            <a:off x="2076163" y="4082976"/>
            <a:ext cx="903383" cy="363556"/>
          </a:xfrm>
          <a:prstGeom prst="rect">
            <a:avLst/>
          </a:prstGeom>
          <a:solidFill>
            <a:schemeClr val="accent1">
              <a:lumMod val="25000"/>
              <a:lumOff val="75000"/>
            </a:schemeClr>
          </a:solidFill>
        </p:spPr>
        <p:txBody>
          <a:bodyPr wrap="square" lIns="0" tIns="0" rIns="0" bIns="0" rtlCol="0">
            <a:noAutofit/>
          </a:bodyPr>
          <a:lstStyle/>
          <a:p>
            <a:pPr algn="ctr">
              <a:lnSpc>
                <a:spcPts val="3000"/>
              </a:lnSpc>
            </a:pPr>
            <a:r>
              <a:rPr lang="en-GB" sz="1400" dirty="0"/>
              <a:t>Basal</a:t>
            </a:r>
          </a:p>
        </p:txBody>
      </p:sp>
      <p:sp>
        <p:nvSpPr>
          <p:cNvPr id="14" name="TextBox 13"/>
          <p:cNvSpPr txBox="1"/>
          <p:nvPr/>
        </p:nvSpPr>
        <p:spPr>
          <a:xfrm rot="5400000">
            <a:off x="3728766" y="3837064"/>
            <a:ext cx="903383" cy="363556"/>
          </a:xfrm>
          <a:prstGeom prst="rect">
            <a:avLst/>
          </a:prstGeom>
          <a:solidFill>
            <a:schemeClr val="accent2">
              <a:lumMod val="40000"/>
              <a:lumOff val="60000"/>
            </a:schemeClr>
          </a:solidFill>
        </p:spPr>
        <p:txBody>
          <a:bodyPr wrap="square" lIns="0" tIns="0" rIns="0" bIns="0" rtlCol="0">
            <a:noAutofit/>
          </a:bodyPr>
          <a:lstStyle/>
          <a:p>
            <a:pPr algn="ctr">
              <a:lnSpc>
                <a:spcPts val="3000"/>
              </a:lnSpc>
            </a:pPr>
            <a:r>
              <a:rPr lang="en-GB" sz="1400" dirty="0"/>
              <a:t>PCP low</a:t>
            </a:r>
          </a:p>
        </p:txBody>
      </p:sp>
      <p:sp>
        <p:nvSpPr>
          <p:cNvPr id="15" name="TextBox 14"/>
          <p:cNvSpPr txBox="1"/>
          <p:nvPr/>
        </p:nvSpPr>
        <p:spPr>
          <a:xfrm rot="5400000">
            <a:off x="7808455" y="2807493"/>
            <a:ext cx="903383" cy="363556"/>
          </a:xfrm>
          <a:prstGeom prst="rect">
            <a:avLst/>
          </a:prstGeom>
          <a:solidFill>
            <a:srgbClr val="92D050"/>
          </a:solidFill>
        </p:spPr>
        <p:txBody>
          <a:bodyPr wrap="square" lIns="0" tIns="0" rIns="0" bIns="0" rtlCol="0">
            <a:noAutofit/>
          </a:bodyPr>
          <a:lstStyle/>
          <a:p>
            <a:pPr algn="ctr">
              <a:lnSpc>
                <a:spcPts val="3000"/>
              </a:lnSpc>
            </a:pPr>
            <a:r>
              <a:rPr lang="en-GB" sz="1400" dirty="0"/>
              <a:t>PCP high</a:t>
            </a:r>
          </a:p>
        </p:txBody>
      </p:sp>
      <p:sp>
        <p:nvSpPr>
          <p:cNvPr id="16" name="TextBox 15"/>
          <p:cNvSpPr txBox="1"/>
          <p:nvPr/>
        </p:nvSpPr>
        <p:spPr>
          <a:xfrm rot="5400000">
            <a:off x="4113854" y="3544757"/>
            <a:ext cx="903383" cy="363556"/>
          </a:xfrm>
          <a:prstGeom prst="rect">
            <a:avLst/>
          </a:prstGeom>
          <a:solidFill>
            <a:schemeClr val="tx2">
              <a:lumMod val="40000"/>
              <a:lumOff val="60000"/>
            </a:schemeClr>
          </a:solidFill>
        </p:spPr>
        <p:txBody>
          <a:bodyPr wrap="square" lIns="0" tIns="0" rIns="0" bIns="0" rtlCol="0">
            <a:noAutofit/>
          </a:bodyPr>
          <a:lstStyle/>
          <a:p>
            <a:pPr algn="ctr">
              <a:lnSpc>
                <a:spcPts val="3000"/>
              </a:lnSpc>
            </a:pPr>
            <a:r>
              <a:rPr lang="en-GB" sz="1400" dirty="0"/>
              <a:t>MCP low</a:t>
            </a:r>
          </a:p>
        </p:txBody>
      </p:sp>
      <p:sp>
        <p:nvSpPr>
          <p:cNvPr id="17" name="TextBox 16"/>
          <p:cNvSpPr txBox="1"/>
          <p:nvPr/>
        </p:nvSpPr>
        <p:spPr>
          <a:xfrm rot="5400000">
            <a:off x="8665887" y="1570062"/>
            <a:ext cx="903383" cy="363556"/>
          </a:xfrm>
          <a:prstGeom prst="rect">
            <a:avLst/>
          </a:prstGeom>
          <a:solidFill>
            <a:schemeClr val="tx2">
              <a:lumMod val="75000"/>
            </a:schemeClr>
          </a:solidFill>
        </p:spPr>
        <p:txBody>
          <a:bodyPr wrap="square" lIns="0" tIns="0" rIns="0" bIns="0" rtlCol="0">
            <a:noAutofit/>
          </a:bodyPr>
          <a:lstStyle/>
          <a:p>
            <a:pPr algn="ctr">
              <a:lnSpc>
                <a:spcPts val="3000"/>
              </a:lnSpc>
            </a:pPr>
            <a:r>
              <a:rPr lang="en-GB" sz="1400" dirty="0"/>
              <a:t>MCP high</a:t>
            </a:r>
          </a:p>
        </p:txBody>
      </p:sp>
    </p:spTree>
    <p:extLst>
      <p:ext uri="{BB962C8B-B14F-4D97-AF65-F5344CB8AC3E}">
        <p14:creationId xmlns:p14="http://schemas.microsoft.com/office/powerpoint/2010/main" val="837052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p:txBody>
          <a:bodyPr>
            <a:normAutofit fontScale="90000"/>
          </a:bodyPr>
          <a:lstStyle/>
          <a:p>
            <a:r>
              <a:rPr lang="en-GB" dirty="0"/>
              <a:t>Results Chicken Study</a:t>
            </a:r>
            <a:br>
              <a:rPr lang="en-GB" dirty="0"/>
            </a:br>
            <a:r>
              <a:rPr lang="en-GB" sz="2800" dirty="0"/>
              <a:t>- </a:t>
            </a:r>
            <a:r>
              <a:rPr lang="en-GB" sz="2800" dirty="0" err="1"/>
              <a:t>Ileal</a:t>
            </a:r>
            <a:r>
              <a:rPr lang="en-GB" sz="2800" dirty="0"/>
              <a:t> Apparent Digestibility of P</a:t>
            </a:r>
            <a:endParaRPr lang="en-GB" dirty="0"/>
          </a:p>
        </p:txBody>
      </p:sp>
      <p:pic>
        <p:nvPicPr>
          <p:cNvPr id="6" name="Content Placeholder 5"/>
          <p:cNvPicPr>
            <a:picLocks noChangeAspect="1"/>
          </p:cNvPicPr>
          <p:nvPr/>
        </p:nvPicPr>
        <p:blipFill rotWithShape="1">
          <a:blip r:embed="rId3" cstate="print">
            <a:extLst>
              <a:ext uri="{28A0092B-C50C-407E-A947-70E740481C1C}">
                <a14:useLocalDpi xmlns:a14="http://schemas.microsoft.com/office/drawing/2010/main" val="0"/>
              </a:ext>
            </a:extLst>
          </a:blip>
          <a:srcRect r="46111"/>
          <a:stretch/>
        </p:blipFill>
        <p:spPr>
          <a:xfrm>
            <a:off x="7058346" y="0"/>
            <a:ext cx="5133654" cy="6885252"/>
          </a:xfrm>
          <a:prstGeom prst="rect">
            <a:avLst/>
          </a:prstGeom>
        </p:spPr>
      </p:pic>
      <p:graphicFrame>
        <p:nvGraphicFramePr>
          <p:cNvPr id="7" name="Table 6"/>
          <p:cNvGraphicFramePr>
            <a:graphicFrameLocks noGrp="1"/>
          </p:cNvGraphicFramePr>
          <p:nvPr/>
        </p:nvGraphicFramePr>
        <p:xfrm>
          <a:off x="768720" y="2948022"/>
          <a:ext cx="5932701" cy="1559941"/>
        </p:xfrm>
        <a:graphic>
          <a:graphicData uri="http://schemas.openxmlformats.org/drawingml/2006/table">
            <a:tbl>
              <a:tblPr firstRow="1" bandRow="1">
                <a:tableStyleId>{00A15C55-8517-42AA-B614-E9B94910E393}</a:tableStyleId>
              </a:tblPr>
              <a:tblGrid>
                <a:gridCol w="615858">
                  <a:extLst>
                    <a:ext uri="{9D8B030D-6E8A-4147-A177-3AD203B41FA5}">
                      <a16:colId xmlns:a16="http://schemas.microsoft.com/office/drawing/2014/main" val="407372385"/>
                    </a:ext>
                  </a:extLst>
                </a:gridCol>
                <a:gridCol w="1459407">
                  <a:extLst>
                    <a:ext uri="{9D8B030D-6E8A-4147-A177-3AD203B41FA5}">
                      <a16:colId xmlns:a16="http://schemas.microsoft.com/office/drawing/2014/main" val="978877262"/>
                    </a:ext>
                  </a:extLst>
                </a:gridCol>
                <a:gridCol w="847788">
                  <a:extLst>
                    <a:ext uri="{9D8B030D-6E8A-4147-A177-3AD203B41FA5}">
                      <a16:colId xmlns:a16="http://schemas.microsoft.com/office/drawing/2014/main" val="3448411946"/>
                    </a:ext>
                  </a:extLst>
                </a:gridCol>
                <a:gridCol w="956789">
                  <a:extLst>
                    <a:ext uri="{9D8B030D-6E8A-4147-A177-3AD203B41FA5}">
                      <a16:colId xmlns:a16="http://schemas.microsoft.com/office/drawing/2014/main" val="1440122625"/>
                    </a:ext>
                  </a:extLst>
                </a:gridCol>
                <a:gridCol w="672175">
                  <a:extLst>
                    <a:ext uri="{9D8B030D-6E8A-4147-A177-3AD203B41FA5}">
                      <a16:colId xmlns:a16="http://schemas.microsoft.com/office/drawing/2014/main" val="1315092926"/>
                    </a:ext>
                  </a:extLst>
                </a:gridCol>
                <a:gridCol w="1380684">
                  <a:extLst>
                    <a:ext uri="{9D8B030D-6E8A-4147-A177-3AD203B41FA5}">
                      <a16:colId xmlns:a16="http://schemas.microsoft.com/office/drawing/2014/main" val="4115300414"/>
                    </a:ext>
                  </a:extLst>
                </a:gridCol>
              </a:tblGrid>
              <a:tr h="523621">
                <a:tc>
                  <a:txBody>
                    <a:bodyPr/>
                    <a:lstStyle/>
                    <a:p>
                      <a:endParaRPr lang="en-GB" sz="1400" dirty="0">
                        <a:latin typeface="Calibri" panose="020F0502020204030204" pitchFamily="34" charset="0"/>
                        <a:cs typeface="Calibri" panose="020F0502020204030204" pitchFamily="34" charset="0"/>
                      </a:endParaRPr>
                    </a:p>
                  </a:txBody>
                  <a:tcPr/>
                </a:tc>
                <a:tc>
                  <a:txBody>
                    <a:bodyPr/>
                    <a:lstStyle/>
                    <a:p>
                      <a:r>
                        <a:rPr lang="en-GB" sz="1400" dirty="0"/>
                        <a:t>Regression equation</a:t>
                      </a:r>
                      <a:endParaRPr lang="en-GB" sz="1400" dirty="0">
                        <a:latin typeface="Calibri" panose="020F0502020204030204" pitchFamily="34" charset="0"/>
                        <a:cs typeface="Calibri" panose="020F0502020204030204" pitchFamily="34" charset="0"/>
                      </a:endParaRPr>
                    </a:p>
                  </a:txBody>
                  <a:tcPr/>
                </a:tc>
                <a:tc>
                  <a:txBody>
                    <a:bodyPr/>
                    <a:lstStyle/>
                    <a:p>
                      <a:r>
                        <a:rPr lang="en-GB" sz="1400" dirty="0"/>
                        <a:t>SE of slope</a:t>
                      </a:r>
                      <a:endParaRPr lang="en-GB" sz="1400" dirty="0">
                        <a:latin typeface="Calibri" panose="020F0502020204030204" pitchFamily="34" charset="0"/>
                        <a:cs typeface="Calibri" panose="020F0502020204030204" pitchFamily="34" charset="0"/>
                      </a:endParaRPr>
                    </a:p>
                  </a:txBody>
                  <a:tcPr/>
                </a:tc>
                <a:tc>
                  <a:txBody>
                    <a:bodyPr/>
                    <a:lstStyle/>
                    <a:p>
                      <a:r>
                        <a:rPr lang="en-GB" sz="1400" dirty="0"/>
                        <a:t>SE</a:t>
                      </a:r>
                      <a:r>
                        <a:rPr lang="en-GB" sz="1400" baseline="0" dirty="0"/>
                        <a:t> </a:t>
                      </a:r>
                      <a:r>
                        <a:rPr lang="en-GB" sz="1400" dirty="0"/>
                        <a:t>intercept</a:t>
                      </a:r>
                      <a:endParaRPr lang="en-GB" sz="1400" dirty="0">
                        <a:latin typeface="Calibri" panose="020F0502020204030204" pitchFamily="34" charset="0"/>
                        <a:cs typeface="Calibri" panose="020F0502020204030204" pitchFamily="34" charset="0"/>
                      </a:endParaRPr>
                    </a:p>
                  </a:txBody>
                  <a:tcPr/>
                </a:tc>
                <a:tc>
                  <a:txBody>
                    <a:bodyPr/>
                    <a:lstStyle/>
                    <a:p>
                      <a:r>
                        <a:rPr lang="en-GB" sz="1400" dirty="0"/>
                        <a:t>r2</a:t>
                      </a:r>
                      <a:endParaRPr lang="en-GB" sz="1400" dirty="0">
                        <a:latin typeface="Calibri" panose="020F0502020204030204" pitchFamily="34" charset="0"/>
                        <a:cs typeface="Calibri" panose="020F0502020204030204" pitchFamily="34" charset="0"/>
                      </a:endParaRPr>
                    </a:p>
                  </a:txBody>
                  <a:tcPr/>
                </a:tc>
                <a:tc>
                  <a:txBody>
                    <a:bodyPr/>
                    <a:lstStyle/>
                    <a:p>
                      <a:r>
                        <a:rPr lang="en-GB" sz="1400" dirty="0" err="1"/>
                        <a:t>Ileal</a:t>
                      </a:r>
                      <a:r>
                        <a:rPr lang="en-GB" sz="1400" dirty="0"/>
                        <a:t> digestibility %</a:t>
                      </a:r>
                      <a:endParaRPr lang="en-GB"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5126662"/>
                  </a:ext>
                </a:extLst>
              </a:tr>
              <a:tr h="370840">
                <a:tc>
                  <a:txBody>
                    <a:bodyPr/>
                    <a:lstStyle/>
                    <a:p>
                      <a:pPr algn="l" rtl="0" fontAlgn="base"/>
                      <a:r>
                        <a:rPr lang="en-GB" sz="1400" b="1" dirty="0">
                          <a:effectLst/>
                        </a:rPr>
                        <a:t>MCP</a:t>
                      </a:r>
                      <a:r>
                        <a:rPr lang="en-GB" sz="1400" dirty="0">
                          <a:effectLst/>
                        </a:rPr>
                        <a:t> </a:t>
                      </a:r>
                      <a:endParaRPr lang="en-GB" sz="1400" b="0" i="0" dirty="0">
                        <a:effectLst/>
                        <a:latin typeface="Calibri" panose="020F0502020204030204" pitchFamily="34" charset="0"/>
                        <a:cs typeface="Calibri" panose="020F0502020204030204" pitchFamily="34" charset="0"/>
                      </a:endParaRPr>
                    </a:p>
                  </a:txBody>
                  <a:tcPr/>
                </a:tc>
                <a:tc>
                  <a:txBody>
                    <a:bodyPr/>
                    <a:lstStyle/>
                    <a:p>
                      <a:pPr algn="l" rtl="0" fontAlgn="base"/>
                      <a:r>
                        <a:rPr lang="en-GB" sz="1400" dirty="0">
                          <a:effectLst/>
                        </a:rPr>
                        <a:t>Y=0.751-0.638 </a:t>
                      </a:r>
                      <a:endParaRPr lang="en-GB" sz="1400" b="0" i="0" dirty="0">
                        <a:effectLst/>
                        <a:latin typeface="Calibri" panose="020F0502020204030204" pitchFamily="34" charset="0"/>
                        <a:cs typeface="Calibri" panose="020F0502020204030204" pitchFamily="34" charset="0"/>
                      </a:endParaRPr>
                    </a:p>
                  </a:txBody>
                  <a:tcPr/>
                </a:tc>
                <a:tc>
                  <a:txBody>
                    <a:bodyPr/>
                    <a:lstStyle/>
                    <a:p>
                      <a:pPr algn="l" rtl="0" fontAlgn="base"/>
                      <a:r>
                        <a:rPr lang="en-GB" sz="1400">
                          <a:effectLst/>
                        </a:rPr>
                        <a:t>0.142 </a:t>
                      </a:r>
                      <a:endParaRPr lang="en-GB" sz="1400" b="0" i="0">
                        <a:effectLst/>
                        <a:latin typeface="Calibri" panose="020F0502020204030204" pitchFamily="34" charset="0"/>
                        <a:cs typeface="Calibri" panose="020F0502020204030204" pitchFamily="34" charset="0"/>
                      </a:endParaRPr>
                    </a:p>
                  </a:txBody>
                  <a:tcPr/>
                </a:tc>
                <a:tc>
                  <a:txBody>
                    <a:bodyPr/>
                    <a:lstStyle/>
                    <a:p>
                      <a:pPr algn="l" rtl="0" fontAlgn="base"/>
                      <a:r>
                        <a:rPr lang="en-GB" sz="1400">
                          <a:effectLst/>
                        </a:rPr>
                        <a:t>0.620 </a:t>
                      </a:r>
                      <a:endParaRPr lang="en-GB" sz="1400" b="0" i="0">
                        <a:effectLst/>
                        <a:latin typeface="Calibri" panose="020F0502020204030204" pitchFamily="34" charset="0"/>
                        <a:cs typeface="Calibri" panose="020F0502020204030204" pitchFamily="34" charset="0"/>
                      </a:endParaRPr>
                    </a:p>
                  </a:txBody>
                  <a:tcPr/>
                </a:tc>
                <a:tc>
                  <a:txBody>
                    <a:bodyPr/>
                    <a:lstStyle/>
                    <a:p>
                      <a:pPr algn="l" rtl="0" fontAlgn="base"/>
                      <a:r>
                        <a:rPr lang="en-GB" sz="1400">
                          <a:effectLst/>
                        </a:rPr>
                        <a:t>0.770 </a:t>
                      </a:r>
                      <a:endParaRPr lang="en-GB" sz="1400" b="0" i="0">
                        <a:effectLst/>
                        <a:latin typeface="Calibri" panose="020F0502020204030204" pitchFamily="34" charset="0"/>
                        <a:cs typeface="Calibri" panose="020F0502020204030204" pitchFamily="34" charset="0"/>
                      </a:endParaRPr>
                    </a:p>
                  </a:txBody>
                  <a:tcPr/>
                </a:tc>
                <a:tc>
                  <a:txBody>
                    <a:bodyPr/>
                    <a:lstStyle/>
                    <a:p>
                      <a:pPr algn="l" rtl="0" fontAlgn="base"/>
                      <a:r>
                        <a:rPr lang="en-GB" sz="1400" b="1" dirty="0">
                          <a:effectLst/>
                        </a:rPr>
                        <a:t>75.1 </a:t>
                      </a:r>
                      <a:endParaRPr lang="en-GB" sz="1400" b="1" i="0"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52120366"/>
                  </a:ext>
                </a:extLst>
              </a:tr>
              <a:tr h="370840">
                <a:tc>
                  <a:txBody>
                    <a:bodyPr/>
                    <a:lstStyle/>
                    <a:p>
                      <a:pPr algn="l" rtl="0" fontAlgn="base"/>
                      <a:r>
                        <a:rPr lang="en-GB" sz="1400" b="1" dirty="0">
                          <a:effectLst/>
                        </a:rPr>
                        <a:t>PCP </a:t>
                      </a:r>
                      <a:r>
                        <a:rPr lang="en-GB" sz="1400" dirty="0">
                          <a:effectLst/>
                        </a:rPr>
                        <a:t> </a:t>
                      </a:r>
                      <a:endParaRPr lang="en-GB" sz="1400" b="0" i="0" dirty="0">
                        <a:effectLst/>
                        <a:latin typeface="Calibri" panose="020F0502020204030204" pitchFamily="34" charset="0"/>
                        <a:cs typeface="Calibri" panose="020F0502020204030204" pitchFamily="34" charset="0"/>
                      </a:endParaRPr>
                    </a:p>
                  </a:txBody>
                  <a:tcPr/>
                </a:tc>
                <a:tc>
                  <a:txBody>
                    <a:bodyPr/>
                    <a:lstStyle/>
                    <a:p>
                      <a:pPr algn="l" rtl="0" fontAlgn="base"/>
                      <a:r>
                        <a:rPr lang="en-GB" sz="1400">
                          <a:effectLst/>
                        </a:rPr>
                        <a:t>Y=0.584-0.603 </a:t>
                      </a:r>
                      <a:endParaRPr lang="en-GB" sz="1400" b="0" i="0">
                        <a:effectLst/>
                        <a:latin typeface="Calibri" panose="020F0502020204030204" pitchFamily="34" charset="0"/>
                        <a:cs typeface="Calibri" panose="020F0502020204030204" pitchFamily="34" charset="0"/>
                      </a:endParaRPr>
                    </a:p>
                  </a:txBody>
                  <a:tcPr/>
                </a:tc>
                <a:tc>
                  <a:txBody>
                    <a:bodyPr/>
                    <a:lstStyle/>
                    <a:p>
                      <a:pPr algn="l" rtl="0" fontAlgn="base"/>
                      <a:r>
                        <a:rPr lang="en-GB" sz="1400">
                          <a:effectLst/>
                        </a:rPr>
                        <a:t>0.110 </a:t>
                      </a:r>
                      <a:endParaRPr lang="en-GB" sz="1400" b="0" i="0">
                        <a:effectLst/>
                        <a:latin typeface="Calibri" panose="020F0502020204030204" pitchFamily="34" charset="0"/>
                        <a:cs typeface="Calibri" panose="020F0502020204030204" pitchFamily="34" charset="0"/>
                      </a:endParaRPr>
                    </a:p>
                  </a:txBody>
                  <a:tcPr/>
                </a:tc>
                <a:tc>
                  <a:txBody>
                    <a:bodyPr/>
                    <a:lstStyle/>
                    <a:p>
                      <a:pPr algn="l" rtl="0" fontAlgn="base"/>
                      <a:r>
                        <a:rPr lang="en-GB" sz="1400">
                          <a:effectLst/>
                        </a:rPr>
                        <a:t>0.475 </a:t>
                      </a:r>
                      <a:endParaRPr lang="en-GB" sz="1400" b="0" i="0">
                        <a:effectLst/>
                        <a:latin typeface="Calibri" panose="020F0502020204030204" pitchFamily="34" charset="0"/>
                        <a:cs typeface="Calibri" panose="020F0502020204030204" pitchFamily="34" charset="0"/>
                      </a:endParaRPr>
                    </a:p>
                  </a:txBody>
                  <a:tcPr/>
                </a:tc>
                <a:tc>
                  <a:txBody>
                    <a:bodyPr/>
                    <a:lstStyle/>
                    <a:p>
                      <a:pPr algn="l" rtl="0" fontAlgn="base"/>
                      <a:r>
                        <a:rPr lang="en-GB" sz="1400">
                          <a:effectLst/>
                        </a:rPr>
                        <a:t>0.770 </a:t>
                      </a:r>
                      <a:endParaRPr lang="en-GB" sz="1400" b="0" i="0">
                        <a:effectLst/>
                        <a:latin typeface="Calibri" panose="020F0502020204030204" pitchFamily="34" charset="0"/>
                        <a:cs typeface="Calibri" panose="020F0502020204030204" pitchFamily="34" charset="0"/>
                      </a:endParaRPr>
                    </a:p>
                  </a:txBody>
                  <a:tcPr/>
                </a:tc>
                <a:tc>
                  <a:txBody>
                    <a:bodyPr/>
                    <a:lstStyle/>
                    <a:p>
                      <a:pPr algn="l" rtl="0" fontAlgn="base"/>
                      <a:r>
                        <a:rPr lang="en-GB" sz="1400" b="1" dirty="0">
                          <a:effectLst/>
                        </a:rPr>
                        <a:t>58.4 </a:t>
                      </a:r>
                      <a:endParaRPr lang="en-GB" sz="1400" b="1" i="0"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35681363"/>
                  </a:ext>
                </a:extLst>
              </a:tr>
            </a:tbl>
          </a:graphicData>
        </a:graphic>
      </p:graphicFrame>
      <p:sp>
        <p:nvSpPr>
          <p:cNvPr id="9" name="Oval 8"/>
          <p:cNvSpPr/>
          <p:nvPr/>
        </p:nvSpPr>
        <p:spPr>
          <a:xfrm>
            <a:off x="5254818" y="3381155"/>
            <a:ext cx="708509" cy="10275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3288759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GB"/>
          </a:p>
        </p:txBody>
      </p:sp>
      <p:sp>
        <p:nvSpPr>
          <p:cNvPr id="3" name="Picture Placeholder 2"/>
          <p:cNvSpPr>
            <a:spLocks noGrp="1"/>
          </p:cNvSpPr>
          <p:nvPr>
            <p:ph type="pic" sz="quarter" idx="10"/>
          </p:nvPr>
        </p:nvSpPr>
        <p:spPr/>
      </p:sp>
      <p:sp>
        <p:nvSpPr>
          <p:cNvPr id="4" name="Title 3"/>
          <p:cNvSpPr>
            <a:spLocks noGrp="1"/>
          </p:cNvSpPr>
          <p:nvPr>
            <p:ph type="title"/>
          </p:nvPr>
        </p:nvSpPr>
        <p:spPr>
          <a:xfrm>
            <a:off x="768720" y="1250479"/>
            <a:ext cx="6282075" cy="1360519"/>
          </a:xfrm>
        </p:spPr>
        <p:txBody>
          <a:bodyPr>
            <a:normAutofit fontScale="90000"/>
          </a:bodyPr>
          <a:lstStyle/>
          <a:p>
            <a:r>
              <a:rPr lang="en-GB" dirty="0"/>
              <a:t>Results Pig Study </a:t>
            </a:r>
            <a:br>
              <a:rPr lang="en-GB" dirty="0"/>
            </a:br>
            <a:r>
              <a:rPr lang="en-GB" sz="2800" dirty="0"/>
              <a:t>– total tract apparent digestibility % of nutrients in diets</a:t>
            </a:r>
          </a:p>
        </p:txBody>
      </p:sp>
      <p:graphicFrame>
        <p:nvGraphicFramePr>
          <p:cNvPr id="8" name="Content Placeholder 7"/>
          <p:cNvGraphicFramePr>
            <a:graphicFrameLocks noGrp="1"/>
          </p:cNvGraphicFramePr>
          <p:nvPr>
            <p:ph idx="1"/>
          </p:nvPr>
        </p:nvGraphicFramePr>
        <p:xfrm>
          <a:off x="768720" y="2692404"/>
          <a:ext cx="5896855" cy="2581886"/>
        </p:xfrm>
        <a:graphic>
          <a:graphicData uri="http://schemas.openxmlformats.org/drawingml/2006/table">
            <a:tbl>
              <a:tblPr firstRow="1" bandRow="1">
                <a:tableStyleId>{00A15C55-8517-42AA-B614-E9B94910E393}</a:tableStyleId>
              </a:tblPr>
              <a:tblGrid>
                <a:gridCol w="771645">
                  <a:extLst>
                    <a:ext uri="{9D8B030D-6E8A-4147-A177-3AD203B41FA5}">
                      <a16:colId xmlns:a16="http://schemas.microsoft.com/office/drawing/2014/main" val="3461750305"/>
                    </a:ext>
                  </a:extLst>
                </a:gridCol>
                <a:gridCol w="1225593">
                  <a:extLst>
                    <a:ext uri="{9D8B030D-6E8A-4147-A177-3AD203B41FA5}">
                      <a16:colId xmlns:a16="http://schemas.microsoft.com/office/drawing/2014/main" val="4290168272"/>
                    </a:ext>
                  </a:extLst>
                </a:gridCol>
                <a:gridCol w="1192169">
                  <a:extLst>
                    <a:ext uri="{9D8B030D-6E8A-4147-A177-3AD203B41FA5}">
                      <a16:colId xmlns:a16="http://schemas.microsoft.com/office/drawing/2014/main" val="3776088472"/>
                    </a:ext>
                  </a:extLst>
                </a:gridCol>
                <a:gridCol w="1136459">
                  <a:extLst>
                    <a:ext uri="{9D8B030D-6E8A-4147-A177-3AD203B41FA5}">
                      <a16:colId xmlns:a16="http://schemas.microsoft.com/office/drawing/2014/main" val="2236105831"/>
                    </a:ext>
                  </a:extLst>
                </a:gridCol>
                <a:gridCol w="1570989">
                  <a:extLst>
                    <a:ext uri="{9D8B030D-6E8A-4147-A177-3AD203B41FA5}">
                      <a16:colId xmlns:a16="http://schemas.microsoft.com/office/drawing/2014/main" val="2638533720"/>
                    </a:ext>
                  </a:extLst>
                </a:gridCol>
              </a:tblGrid>
              <a:tr h="849305">
                <a:tc>
                  <a:txBody>
                    <a:bodyPr/>
                    <a:lstStyle/>
                    <a:p>
                      <a:endParaRPr lang="en-GB" sz="4400" dirty="0">
                        <a:latin typeface="Calibri" panose="020F0502020204030204" pitchFamily="34" charset="0"/>
                        <a:cs typeface="Calibri" panose="020F0502020204030204" pitchFamily="34" charset="0"/>
                      </a:endParaRPr>
                    </a:p>
                  </a:txBody>
                  <a:tcPr/>
                </a:tc>
                <a:tc>
                  <a:txBody>
                    <a:bodyPr/>
                    <a:lstStyle/>
                    <a:p>
                      <a:pPr algn="l" rtl="0" fontAlgn="base"/>
                      <a:r>
                        <a:rPr lang="sv-SE" sz="2800" b="0" i="0" dirty="0">
                          <a:effectLst/>
                          <a:latin typeface="Calibri" panose="020F0502020204030204" pitchFamily="34" charset="0"/>
                          <a:cs typeface="Calibri" panose="020F0502020204030204" pitchFamily="34" charset="0"/>
                        </a:rPr>
                        <a:t>PCP </a:t>
                      </a:r>
                      <a:endParaRPr lang="sv-SE" sz="4400" b="0" i="0" dirty="0">
                        <a:effectLst/>
                        <a:latin typeface="Calibri" panose="020F0502020204030204" pitchFamily="34" charset="0"/>
                        <a:cs typeface="Calibri" panose="020F0502020204030204" pitchFamily="34" charset="0"/>
                      </a:endParaRPr>
                    </a:p>
                  </a:txBody>
                  <a:tcPr/>
                </a:tc>
                <a:tc>
                  <a:txBody>
                    <a:bodyPr/>
                    <a:lstStyle/>
                    <a:p>
                      <a:pPr algn="l" rtl="0" fontAlgn="base"/>
                      <a:r>
                        <a:rPr lang="sv-SE" sz="2800" b="0" i="0" dirty="0">
                          <a:effectLst/>
                          <a:latin typeface="Calibri" panose="020F0502020204030204" pitchFamily="34" charset="0"/>
                          <a:cs typeface="Calibri" panose="020F0502020204030204" pitchFamily="34" charset="0"/>
                        </a:rPr>
                        <a:t>MCP</a:t>
                      </a:r>
                    </a:p>
                  </a:txBody>
                  <a:tcPr/>
                </a:tc>
                <a:tc>
                  <a:txBody>
                    <a:bodyPr/>
                    <a:lstStyle/>
                    <a:p>
                      <a:pPr algn="l" rtl="0" fontAlgn="base"/>
                      <a:r>
                        <a:rPr lang="sv-SE" sz="2800" b="0" i="0" dirty="0">
                          <a:effectLst/>
                          <a:latin typeface="Calibri" panose="020F0502020204030204" pitchFamily="34" charset="0"/>
                          <a:cs typeface="Calibri" panose="020F0502020204030204" pitchFamily="34" charset="0"/>
                        </a:rPr>
                        <a:t>SE </a:t>
                      </a:r>
                      <a:endParaRPr lang="sv-SE" sz="4400" b="0" i="0" dirty="0">
                        <a:effectLst/>
                        <a:latin typeface="Calibri" panose="020F0502020204030204" pitchFamily="34" charset="0"/>
                        <a:cs typeface="Calibri" panose="020F0502020204030204" pitchFamily="34" charset="0"/>
                      </a:endParaRPr>
                    </a:p>
                  </a:txBody>
                  <a:tcPr/>
                </a:tc>
                <a:tc>
                  <a:txBody>
                    <a:bodyPr/>
                    <a:lstStyle/>
                    <a:p>
                      <a:pPr algn="l" rtl="0" fontAlgn="base"/>
                      <a:r>
                        <a:rPr lang="sv-SE" sz="2800" b="0" i="0" dirty="0">
                          <a:effectLst/>
                          <a:latin typeface="Calibri" panose="020F0502020204030204" pitchFamily="34" charset="0"/>
                          <a:cs typeface="Calibri" panose="020F0502020204030204" pitchFamily="34" charset="0"/>
                        </a:rPr>
                        <a:t>P-</a:t>
                      </a:r>
                      <a:r>
                        <a:rPr lang="sv-SE" sz="2800" b="0" i="0" dirty="0" err="1">
                          <a:effectLst/>
                          <a:latin typeface="Calibri" panose="020F0502020204030204" pitchFamily="34" charset="0"/>
                          <a:cs typeface="Calibri" panose="020F0502020204030204" pitchFamily="34" charset="0"/>
                        </a:rPr>
                        <a:t>value</a:t>
                      </a:r>
                      <a:r>
                        <a:rPr lang="sv-SE" sz="2800" b="0" i="0" dirty="0">
                          <a:effectLst/>
                          <a:latin typeface="Calibri" panose="020F0502020204030204" pitchFamily="34" charset="0"/>
                          <a:cs typeface="Calibri" panose="020F0502020204030204" pitchFamily="34" charset="0"/>
                        </a:rPr>
                        <a:t> </a:t>
                      </a:r>
                      <a:endParaRPr lang="sv-SE" sz="4400" b="0" i="0"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98555831"/>
                  </a:ext>
                </a:extLst>
              </a:tr>
              <a:tr h="577527">
                <a:tc>
                  <a:txBody>
                    <a:bodyPr/>
                    <a:lstStyle/>
                    <a:p>
                      <a:pPr algn="l" rtl="0" fontAlgn="base"/>
                      <a:r>
                        <a:rPr lang="sv-SE" sz="2800" b="0" i="0" dirty="0">
                          <a:solidFill>
                            <a:srgbClr val="000000"/>
                          </a:solidFill>
                          <a:effectLst/>
                          <a:latin typeface="Calibri" panose="020F0502020204030204" pitchFamily="34" charset="0"/>
                          <a:cs typeface="Calibri" panose="020F0502020204030204" pitchFamily="34" charset="0"/>
                        </a:rPr>
                        <a:t>OM</a:t>
                      </a:r>
                      <a:endParaRPr lang="sv-SE" sz="4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l" rtl="0" fontAlgn="base"/>
                      <a:r>
                        <a:rPr lang="sv-SE" sz="2800" b="0" i="0" dirty="0">
                          <a:effectLst/>
                          <a:latin typeface="Calibri" panose="020F0502020204030204" pitchFamily="34" charset="0"/>
                          <a:cs typeface="Calibri" panose="020F0502020204030204" pitchFamily="34" charset="0"/>
                        </a:rPr>
                        <a:t>93.96 </a:t>
                      </a:r>
                      <a:endParaRPr lang="sv-SE" sz="4400" b="0" i="0" dirty="0">
                        <a:effectLst/>
                        <a:latin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l" rtl="0" fontAlgn="base"/>
                      <a:r>
                        <a:rPr lang="sv-SE" sz="2800" b="0" i="0" dirty="0">
                          <a:effectLst/>
                          <a:latin typeface="Calibri" panose="020F0502020204030204" pitchFamily="34" charset="0"/>
                          <a:cs typeface="Calibri" panose="020F0502020204030204" pitchFamily="34" charset="0"/>
                        </a:rPr>
                        <a:t>94.23 </a:t>
                      </a:r>
                      <a:endParaRPr lang="sv-SE" sz="4400" b="0" i="0" dirty="0">
                        <a:effectLst/>
                        <a:latin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l" rtl="0" fontAlgn="base"/>
                      <a:r>
                        <a:rPr lang="sv-SE" sz="2800" b="0" i="0" dirty="0">
                          <a:effectLst/>
                          <a:latin typeface="Calibri" panose="020F0502020204030204" pitchFamily="34" charset="0"/>
                          <a:cs typeface="Calibri" panose="020F0502020204030204" pitchFamily="34" charset="0"/>
                        </a:rPr>
                        <a:t>0.244 </a:t>
                      </a:r>
                      <a:endParaRPr lang="sv-SE" sz="4400" b="0" i="0" dirty="0">
                        <a:effectLst/>
                        <a:latin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l" rtl="0" fontAlgn="base"/>
                      <a:r>
                        <a:rPr lang="sv-SE" sz="2800" b="0" i="0" dirty="0">
                          <a:effectLst/>
                          <a:latin typeface="Calibri" panose="020F0502020204030204" pitchFamily="34" charset="0"/>
                          <a:cs typeface="Calibri" panose="020F0502020204030204" pitchFamily="34" charset="0"/>
                        </a:rPr>
                        <a:t>0.348 </a:t>
                      </a:r>
                      <a:endParaRPr lang="sv-SE" sz="4400" b="0" i="0" dirty="0">
                        <a:effectLst/>
                        <a:latin typeface="Calibri" panose="020F0502020204030204" pitchFamily="34" charset="0"/>
                        <a:cs typeface="Calibri" panose="020F0502020204030204" pitchFamily="34" charset="0"/>
                      </a:endParaRPr>
                    </a:p>
                  </a:txBody>
                  <a:tcPr>
                    <a:solidFill>
                      <a:schemeClr val="bg1">
                        <a:lumMod val="85000"/>
                      </a:schemeClr>
                    </a:solidFill>
                  </a:tcPr>
                </a:tc>
                <a:extLst>
                  <a:ext uri="{0D108BD9-81ED-4DB2-BD59-A6C34878D82A}">
                    <a16:rowId xmlns:a16="http://schemas.microsoft.com/office/drawing/2014/main" val="2353840501"/>
                  </a:ext>
                </a:extLst>
              </a:tr>
              <a:tr h="577527">
                <a:tc>
                  <a:txBody>
                    <a:bodyPr/>
                    <a:lstStyle/>
                    <a:p>
                      <a:pPr algn="l" rtl="0" fontAlgn="base"/>
                      <a:r>
                        <a:rPr lang="sv-SE" sz="2800" b="0" i="0" dirty="0">
                          <a:solidFill>
                            <a:srgbClr val="000000"/>
                          </a:solidFill>
                          <a:effectLst/>
                          <a:latin typeface="Calibri" panose="020F0502020204030204" pitchFamily="34" charset="0"/>
                          <a:cs typeface="Calibri" panose="020F0502020204030204" pitchFamily="34" charset="0"/>
                        </a:rPr>
                        <a:t>Ca </a:t>
                      </a:r>
                      <a:endParaRPr lang="sv-SE" sz="4400" b="0" i="0" dirty="0">
                        <a:effectLst/>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algn="l" rtl="0" fontAlgn="base"/>
                      <a:r>
                        <a:rPr lang="sv-SE" sz="2800" b="0" i="0" dirty="0">
                          <a:solidFill>
                            <a:schemeClr val="tx1"/>
                          </a:solidFill>
                          <a:effectLst/>
                          <a:latin typeface="Calibri" panose="020F0502020204030204" pitchFamily="34" charset="0"/>
                          <a:cs typeface="Calibri" panose="020F0502020204030204" pitchFamily="34" charset="0"/>
                        </a:rPr>
                        <a:t>58.46 </a:t>
                      </a:r>
                      <a:endParaRPr lang="sv-SE" sz="4400" b="0" i="0" dirty="0">
                        <a:solidFill>
                          <a:schemeClr val="tx1"/>
                        </a:solidFill>
                        <a:effectLst/>
                        <a:latin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l" rtl="0" fontAlgn="base"/>
                      <a:r>
                        <a:rPr lang="sv-SE" sz="2800" b="0" i="0" dirty="0">
                          <a:solidFill>
                            <a:schemeClr val="tx1"/>
                          </a:solidFill>
                          <a:effectLst/>
                          <a:latin typeface="Calibri" panose="020F0502020204030204" pitchFamily="34" charset="0"/>
                          <a:cs typeface="Calibri" panose="020F0502020204030204" pitchFamily="34" charset="0"/>
                        </a:rPr>
                        <a:t>71.30 </a:t>
                      </a:r>
                      <a:endParaRPr lang="sv-SE" sz="4400" b="0" i="0" dirty="0">
                        <a:solidFill>
                          <a:schemeClr val="tx1"/>
                        </a:solidFill>
                        <a:effectLst/>
                        <a:latin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l" rtl="0" fontAlgn="base"/>
                      <a:r>
                        <a:rPr lang="sv-SE" sz="2800" b="0" i="0" dirty="0">
                          <a:effectLst/>
                          <a:latin typeface="Calibri" panose="020F0502020204030204" pitchFamily="34" charset="0"/>
                          <a:cs typeface="Calibri" panose="020F0502020204030204" pitchFamily="34" charset="0"/>
                        </a:rPr>
                        <a:t>2.292 </a:t>
                      </a:r>
                      <a:endParaRPr lang="sv-SE" sz="4400" b="0" i="0" dirty="0">
                        <a:effectLst/>
                        <a:latin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l" rtl="0" fontAlgn="base"/>
                      <a:r>
                        <a:rPr lang="sv-SE" sz="2800" b="0" i="0" dirty="0">
                          <a:solidFill>
                            <a:schemeClr val="tx1"/>
                          </a:solidFill>
                          <a:effectLst/>
                          <a:latin typeface="Calibri" panose="020F0502020204030204" pitchFamily="34" charset="0"/>
                          <a:cs typeface="Calibri" panose="020F0502020204030204" pitchFamily="34" charset="0"/>
                        </a:rPr>
                        <a:t>0.001 </a:t>
                      </a:r>
                      <a:endParaRPr lang="sv-SE" sz="4400" b="0" i="0" dirty="0">
                        <a:solidFill>
                          <a:schemeClr val="tx1"/>
                        </a:solidFill>
                        <a:effectLst/>
                        <a:latin typeface="Calibri" panose="020F050202020403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4246621570"/>
                  </a:ext>
                </a:extLst>
              </a:tr>
              <a:tr h="577527">
                <a:tc>
                  <a:txBody>
                    <a:bodyPr/>
                    <a:lstStyle/>
                    <a:p>
                      <a:pPr algn="l" rtl="0" fontAlgn="base"/>
                      <a:r>
                        <a:rPr lang="sv-SE" sz="2800" b="0" i="0" dirty="0">
                          <a:solidFill>
                            <a:srgbClr val="000000"/>
                          </a:solidFill>
                          <a:effectLst/>
                          <a:latin typeface="Calibri" panose="020F0502020204030204" pitchFamily="34" charset="0"/>
                          <a:cs typeface="Calibri" panose="020F0502020204030204" pitchFamily="34" charset="0"/>
                        </a:rPr>
                        <a:t>P </a:t>
                      </a:r>
                      <a:endParaRPr lang="sv-SE" sz="4400" b="0" i="0" dirty="0">
                        <a:effectLst/>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l" rtl="0" fontAlgn="base"/>
                      <a:r>
                        <a:rPr lang="en-GB" sz="2800" b="0" i="0" dirty="0">
                          <a:solidFill>
                            <a:schemeClr val="tx1"/>
                          </a:solidFill>
                          <a:effectLst/>
                          <a:latin typeface="Calibri" panose="020F0502020204030204" pitchFamily="34" charset="0"/>
                          <a:cs typeface="Calibri" panose="020F0502020204030204" pitchFamily="34" charset="0"/>
                        </a:rPr>
                        <a:t>60.39 </a:t>
                      </a:r>
                      <a:endParaRPr lang="en-GB" sz="4400" b="0" i="0" dirty="0">
                        <a:solidFill>
                          <a:schemeClr val="tx1"/>
                        </a:solidFill>
                        <a:effectLst/>
                        <a:latin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l" rtl="0" fontAlgn="base"/>
                      <a:r>
                        <a:rPr lang="en-GB" sz="2800" b="0" i="0" dirty="0">
                          <a:solidFill>
                            <a:schemeClr val="tx1"/>
                          </a:solidFill>
                          <a:effectLst/>
                          <a:latin typeface="Calibri" panose="020F0502020204030204" pitchFamily="34" charset="0"/>
                          <a:cs typeface="Calibri" panose="020F0502020204030204" pitchFamily="34" charset="0"/>
                        </a:rPr>
                        <a:t>83.81 </a:t>
                      </a:r>
                      <a:endParaRPr lang="en-GB" sz="4400" b="0" i="0" dirty="0">
                        <a:solidFill>
                          <a:schemeClr val="tx1"/>
                        </a:solidFill>
                        <a:effectLst/>
                        <a:latin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l" rtl="0" fontAlgn="base"/>
                      <a:r>
                        <a:rPr lang="en-GB" sz="2800" b="0" i="0" dirty="0">
                          <a:effectLst/>
                          <a:latin typeface="Calibri" panose="020F0502020204030204" pitchFamily="34" charset="0"/>
                          <a:cs typeface="Calibri" panose="020F0502020204030204" pitchFamily="34" charset="0"/>
                        </a:rPr>
                        <a:t>2.587 </a:t>
                      </a:r>
                      <a:endParaRPr lang="en-GB" sz="4400" b="0" i="0" dirty="0">
                        <a:effectLst/>
                        <a:latin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l" rtl="0" fontAlgn="base"/>
                      <a:r>
                        <a:rPr lang="en-GB" sz="2800" b="0" i="0" dirty="0">
                          <a:solidFill>
                            <a:schemeClr val="tx1"/>
                          </a:solidFill>
                          <a:effectLst/>
                          <a:latin typeface="Calibri" panose="020F0502020204030204" pitchFamily="34" charset="0"/>
                          <a:cs typeface="Calibri" panose="020F0502020204030204" pitchFamily="34" charset="0"/>
                        </a:rPr>
                        <a:t>0.001 </a:t>
                      </a:r>
                      <a:endParaRPr lang="en-GB" sz="4400" b="0" i="0" dirty="0">
                        <a:solidFill>
                          <a:schemeClr val="tx1"/>
                        </a:solidFill>
                        <a:effectLst/>
                        <a:latin typeface="Calibri" panose="020F0502020204030204" pitchFamily="34" charset="0"/>
                        <a:cs typeface="Calibri" panose="020F0502020204030204" pitchFamily="34" charset="0"/>
                      </a:endParaRPr>
                    </a:p>
                  </a:txBody>
                  <a:tcPr>
                    <a:solidFill>
                      <a:schemeClr val="bg1">
                        <a:lumMod val="85000"/>
                      </a:schemeClr>
                    </a:solidFill>
                  </a:tcPr>
                </a:tc>
                <a:extLst>
                  <a:ext uri="{0D108BD9-81ED-4DB2-BD59-A6C34878D82A}">
                    <a16:rowId xmlns:a16="http://schemas.microsoft.com/office/drawing/2014/main" val="3879569119"/>
                  </a:ext>
                </a:extLst>
              </a:tr>
            </a:tbl>
          </a:graphicData>
        </a:graphic>
      </p:graphicFrame>
      <p:pic>
        <p:nvPicPr>
          <p:cNvPr id="9"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0795" y="0"/>
            <a:ext cx="5167362" cy="6889817"/>
          </a:xfrm>
          <a:prstGeom prst="rect">
            <a:avLst/>
          </a:prstGeom>
        </p:spPr>
      </p:pic>
      <p:sp>
        <p:nvSpPr>
          <p:cNvPr id="10" name="Oval 9"/>
          <p:cNvSpPr/>
          <p:nvPr/>
        </p:nvSpPr>
        <p:spPr>
          <a:xfrm>
            <a:off x="1451883" y="4020938"/>
            <a:ext cx="1188371" cy="13347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Oval 10"/>
          <p:cNvSpPr/>
          <p:nvPr/>
        </p:nvSpPr>
        <p:spPr>
          <a:xfrm>
            <a:off x="2721386" y="4020938"/>
            <a:ext cx="1188371" cy="13347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3043322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AG_LANGUAGETEXTBOX" val="English"/>
</p:tagLst>
</file>

<file path=ppt/tags/tag2.xml><?xml version="1.0" encoding="utf-8"?>
<p:tagLst xmlns:a="http://schemas.openxmlformats.org/drawingml/2006/main" xmlns:r="http://schemas.openxmlformats.org/officeDocument/2006/relationships" xmlns:p="http://schemas.openxmlformats.org/presentationml/2006/main">
  <p:tag name="TAG_TXTDOCINFONAME" val="EasyMining_makeover_underlag"/>
</p:tagLst>
</file>

<file path=ppt/tags/tag3.xml><?xml version="1.0" encoding="utf-8"?>
<p:tagLst xmlns:a="http://schemas.openxmlformats.org/drawingml/2006/main" xmlns:r="http://schemas.openxmlformats.org/officeDocument/2006/relationships" xmlns:p="http://schemas.openxmlformats.org/presentationml/2006/main">
  <p:tag name="TAG_TXTNAME" val="Cecilia Zarbell"/>
</p:tagLst>
</file>

<file path=ppt/tags/tag4.xml><?xml version="1.0" encoding="utf-8"?>
<p:tagLst xmlns:a="http://schemas.openxmlformats.org/drawingml/2006/main" xmlns:r="http://schemas.openxmlformats.org/officeDocument/2006/relationships" xmlns:p="http://schemas.openxmlformats.org/presentationml/2006/main">
  <p:tag name="TAG_TXTDATE" val="22/10/2019"/>
</p:tagLst>
</file>

<file path=ppt/tags/tag5.xml><?xml version="1.0" encoding="utf-8"?>
<p:tagLst xmlns:a="http://schemas.openxmlformats.org/drawingml/2006/main" xmlns:r="http://schemas.openxmlformats.org/officeDocument/2006/relationships" xmlns:p="http://schemas.openxmlformats.org/presentationml/2006/main">
  <p:tag name="TAG_TXTVERSION" val="1.0"/>
</p:tagLst>
</file>

<file path=ppt/theme/theme1.xml><?xml version="1.0" encoding="utf-8"?>
<a:theme xmlns:a="http://schemas.openxmlformats.org/drawingml/2006/main" name="Ragn-Sells">
  <a:themeElements>
    <a:clrScheme name="Egen 2">
      <a:dk1>
        <a:srgbClr val="000000"/>
      </a:dk1>
      <a:lt1>
        <a:srgbClr val="FFFFFF"/>
      </a:lt1>
      <a:dk2>
        <a:srgbClr val="888A8C"/>
      </a:dk2>
      <a:lt2>
        <a:srgbClr val="E1E2E2"/>
      </a:lt2>
      <a:accent1>
        <a:srgbClr val="282358"/>
      </a:accent1>
      <a:accent2>
        <a:srgbClr val="117D3F"/>
      </a:accent2>
      <a:accent3>
        <a:srgbClr val="E57738"/>
      </a:accent3>
      <a:accent4>
        <a:srgbClr val="F9B234"/>
      </a:accent4>
      <a:accent5>
        <a:srgbClr val="00ADAA"/>
      </a:accent5>
      <a:accent6>
        <a:srgbClr val="69C1BB"/>
      </a:accent6>
      <a:hlink>
        <a:srgbClr val="000000"/>
      </a:hlink>
      <a:folHlink>
        <a:srgbClr val="000000"/>
      </a:folHlink>
    </a:clrScheme>
    <a:fontScheme name="Ragnsell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ctr"/>
      <a:lstStyle>
        <a:defPPr algn="ctr">
          <a:defRPr sz="1200" dirty="0" err="1" smtClean="0"/>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200" dirty="0" err="1" smtClean="0"/>
        </a:defPPr>
      </a:lstStyle>
    </a:txDef>
  </a:objectDefaults>
  <a:extraClrSchemeLst/>
  <a:extLst>
    <a:ext uri="{05A4C25C-085E-4340-85A3-A5531E510DB2}">
      <thm15:themeFamily xmlns:thm15="http://schemas.microsoft.com/office/thememl/2012/main" name="219320_EasyMining_Template_v3 (002)  -  Read-Only" id="{31B03C47-93E7-4887-AE89-A17EC8768A5B}" vid="{34719B21-BD14-411E-96BE-40E8F1C0091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F7CBF97BEB8C041B67CAF050480AE0D" ma:contentTypeVersion="13" ma:contentTypeDescription="Create a new document." ma:contentTypeScope="" ma:versionID="bbd63d37ccc221162f31c935137da83f">
  <xsd:schema xmlns:xsd="http://www.w3.org/2001/XMLSchema" xmlns:xs="http://www.w3.org/2001/XMLSchema" xmlns:p="http://schemas.microsoft.com/office/2006/metadata/properties" xmlns:ns2="cea40a28-2dbb-4181-bf29-5f7b4f61deb9" xmlns:ns3="fdbf552d-fa83-4358-9af0-64412e711342" targetNamespace="http://schemas.microsoft.com/office/2006/metadata/properties" ma:root="true" ma:fieldsID="2621fff265052170bb59578aa8cc75d3" ns2:_="" ns3:_="">
    <xsd:import namespace="cea40a28-2dbb-4181-bf29-5f7b4f61deb9"/>
    <xsd:import namespace="fdbf552d-fa83-4358-9af0-64412e71134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a40a28-2dbb-4181-bf29-5f7b4f61deb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bf552d-fa83-4358-9af0-64412e711342" elementFormDefault="qualified">
    <xsd:import namespace="http://schemas.microsoft.com/office/2006/documentManagement/types"/>
    <xsd:import namespace="http://schemas.microsoft.com/office/infopath/2007/PartnerControls"/>
    <xsd:element name="SharedWithUsers" ma:index="14" nillable="true" ma:displayName="Delat med"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fdbf552d-fa83-4358-9af0-64412e711342">
      <UserInfo>
        <DisplayName>Christian Kabbe</DisplayName>
        <AccountId>3021</AccountId>
        <AccountType/>
      </UserInfo>
      <UserInfo>
        <DisplayName>Therese Åström</DisplayName>
        <AccountId>8158</AccountId>
        <AccountType/>
      </UserInfo>
      <UserInfo>
        <DisplayName>Yariv Cohen</DisplayName>
        <AccountId>231</AccountId>
        <AccountType/>
      </UserInfo>
      <UserInfo>
        <DisplayName>Cecilia Zarbell</DisplayName>
        <AccountId>136</AccountId>
        <AccountType/>
      </UserInfo>
    </SharedWithUsers>
  </documentManagement>
</p:properties>
</file>

<file path=customXml/itemProps1.xml><?xml version="1.0" encoding="utf-8"?>
<ds:datastoreItem xmlns:ds="http://schemas.openxmlformats.org/officeDocument/2006/customXml" ds:itemID="{53F48F46-241E-4B4D-95C2-ED5C01BC6A34}">
  <ds:schemaRefs>
    <ds:schemaRef ds:uri="http://schemas.microsoft.com/sharepoint/v3/contenttype/forms"/>
  </ds:schemaRefs>
</ds:datastoreItem>
</file>

<file path=customXml/itemProps2.xml><?xml version="1.0" encoding="utf-8"?>
<ds:datastoreItem xmlns:ds="http://schemas.openxmlformats.org/officeDocument/2006/customXml" ds:itemID="{8743587A-2A5C-479C-BAF5-DDE3A8F7FBC4}">
  <ds:schemaRefs>
    <ds:schemaRef ds:uri="cea40a28-2dbb-4181-bf29-5f7b4f61deb9"/>
    <ds:schemaRef ds:uri="fdbf552d-fa83-4358-9af0-64412e7113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9CEE80-CB41-45A1-B815-63FD39FB55C8}">
  <ds:schemaRefs>
    <ds:schemaRef ds:uri="cea40a28-2dbb-4181-bf29-5f7b4f61deb9"/>
    <ds:schemaRef ds:uri="fdbf552d-fa83-4358-9af0-64412e71134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Ragn-Sells</Template>
  <TotalTime>5578</TotalTime>
  <Words>2165</Words>
  <Application>Microsoft Office PowerPoint</Application>
  <PresentationFormat>Bredbild</PresentationFormat>
  <Paragraphs>483</Paragraphs>
  <Slides>28</Slides>
  <Notes>15</Notes>
  <HiddenSlides>19</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28</vt:i4>
      </vt:variant>
    </vt:vector>
  </HeadingPairs>
  <TitlesOfParts>
    <vt:vector size="32" baseType="lpstr">
      <vt:lpstr>Arial</vt:lpstr>
      <vt:lpstr>Calibri</vt:lpstr>
      <vt:lpstr>Wingdings</vt:lpstr>
      <vt:lpstr>Ragn-Sells</vt:lpstr>
      <vt:lpstr>Circular economy for real closing the phosphorus cycle</vt:lpstr>
      <vt:lpstr>PowerPoint-presentation</vt:lpstr>
      <vt:lpstr>PowerPoint-presentation</vt:lpstr>
      <vt:lpstr>PowerPoint-presentation</vt:lpstr>
      <vt:lpstr>Circulating resources is key</vt:lpstr>
      <vt:lpstr>A Closed loop</vt:lpstr>
      <vt:lpstr>Products ash2®phos</vt:lpstr>
      <vt:lpstr>Ash2Phos process </vt:lpstr>
      <vt:lpstr>Precipitated Calcium Phosphate (PCP)</vt:lpstr>
      <vt:lpstr>Legal limits on undesirable elements in feed phosphates in the EU</vt:lpstr>
      <vt:lpstr>Recovered Phosphorus for animal feed</vt:lpstr>
      <vt:lpstr>PowerPoint-presentation</vt:lpstr>
      <vt:lpstr>PowerPoint-presentation</vt:lpstr>
      <vt:lpstr>PowerPoint-presentation</vt:lpstr>
      <vt:lpstr>ASH2PHOS – products</vt:lpstr>
      <vt:lpstr>Our ambitions</vt:lpstr>
      <vt:lpstr>Two Digestibility Studies</vt:lpstr>
      <vt:lpstr>Chicken study</vt:lpstr>
      <vt:lpstr>Chicken study</vt:lpstr>
      <vt:lpstr>Pig study</vt:lpstr>
      <vt:lpstr>Pig study</vt:lpstr>
      <vt:lpstr>Digestibility of phosphorus</vt:lpstr>
      <vt:lpstr>Analyses and Calculations</vt:lpstr>
      <vt:lpstr>Statistics</vt:lpstr>
      <vt:lpstr>Results Chicken Study  – ileal apparent digestibility % of nutrients in diets</vt:lpstr>
      <vt:lpstr>Results Chicken Study - Linear relationship between pcdP content and total P</vt:lpstr>
      <vt:lpstr>Results Chicken Study - Ileal Apparent Digestibility of P</vt:lpstr>
      <vt:lpstr>Results Pig Study  – total tract apparent digestibility % of nutrients in diets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Mattias Johansson</dc:creator>
  <cp:lastModifiedBy>Sara Stiernström</cp:lastModifiedBy>
  <cp:revision>2</cp:revision>
  <dcterms:created xsi:type="dcterms:W3CDTF">2021-09-02T13:37:55Z</dcterms:created>
  <dcterms:modified xsi:type="dcterms:W3CDTF">2022-03-29T14:40:56Z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141ac2f-dcca-4e87-81f1-136d12e1920e_Enabled">
    <vt:lpwstr>True</vt:lpwstr>
  </property>
  <property fmtid="{D5CDD505-2E9C-101B-9397-08002B2CF9AE}" pid="3" name="MSIP_Label_c141ac2f-dcca-4e87-81f1-136d12e1920e_SiteId">
    <vt:lpwstr>809d82ab-c4a1-4f5d-8384-ad701f67e3f5</vt:lpwstr>
  </property>
  <property fmtid="{D5CDD505-2E9C-101B-9397-08002B2CF9AE}" pid="4" name="MSIP_Label_c141ac2f-dcca-4e87-81f1-136d12e1920e_Owner">
    <vt:lpwstr>cecilia.zarbell@ragnsells.com</vt:lpwstr>
  </property>
  <property fmtid="{D5CDD505-2E9C-101B-9397-08002B2CF9AE}" pid="5" name="MSIP_Label_c141ac2f-dcca-4e87-81f1-136d12e1920e_SetDate">
    <vt:lpwstr>2019-10-22T17:41:39.0865157Z</vt:lpwstr>
  </property>
  <property fmtid="{D5CDD505-2E9C-101B-9397-08002B2CF9AE}" pid="6" name="MSIP_Label_c141ac2f-dcca-4e87-81f1-136d12e1920e_Name">
    <vt:lpwstr>Internal</vt:lpwstr>
  </property>
  <property fmtid="{D5CDD505-2E9C-101B-9397-08002B2CF9AE}" pid="7" name="MSIP_Label_c141ac2f-dcca-4e87-81f1-136d12e1920e_Application">
    <vt:lpwstr>Microsoft Azure Information Protection</vt:lpwstr>
  </property>
  <property fmtid="{D5CDD505-2E9C-101B-9397-08002B2CF9AE}" pid="8" name="MSIP_Label_c141ac2f-dcca-4e87-81f1-136d12e1920e_ActionId">
    <vt:lpwstr>ef2c5928-b006-44d4-86e6-32deb8bbac0c</vt:lpwstr>
  </property>
  <property fmtid="{D5CDD505-2E9C-101B-9397-08002B2CF9AE}" pid="9" name="MSIP_Label_c141ac2f-dcca-4e87-81f1-136d12e1920e_Extended_MSFT_Method">
    <vt:lpwstr>Automatic</vt:lpwstr>
  </property>
  <property fmtid="{D5CDD505-2E9C-101B-9397-08002B2CF9AE}" pid="10" name="Sensitivity">
    <vt:lpwstr>Internal</vt:lpwstr>
  </property>
  <property fmtid="{D5CDD505-2E9C-101B-9397-08002B2CF9AE}" pid="11" name="ContentTypeId">
    <vt:lpwstr>0x0101003F7CBF97BEB8C041B67CAF050480AE0D</vt:lpwstr>
  </property>
</Properties>
</file>