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10"/>
  </p:notesMasterIdLst>
  <p:handoutMasterIdLst>
    <p:handoutMasterId r:id="rId11"/>
  </p:handoutMasterIdLst>
  <p:sldIdLst>
    <p:sldId id="256" r:id="rId2"/>
    <p:sldId id="922" r:id="rId3"/>
    <p:sldId id="479" r:id="rId4"/>
    <p:sldId id="951" r:id="rId5"/>
    <p:sldId id="950" r:id="rId6"/>
    <p:sldId id="952" r:id="rId7"/>
    <p:sldId id="934" r:id="rId8"/>
    <p:sldId id="937" r:id="rId9"/>
  </p:sldIdLst>
  <p:sldSz cx="12192000" cy="6858000"/>
  <p:notesSz cx="9872663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Thornton" initials="ChTh" lastIdx="1" clrIdx="0">
    <p:extLst>
      <p:ext uri="{19B8F6BF-5375-455C-9EA6-DF929625EA0E}">
        <p15:presenceInfo xmlns:p15="http://schemas.microsoft.com/office/powerpoint/2012/main" userId="Chris Thornt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CCCC"/>
    <a:srgbClr val="FF66CC"/>
    <a:srgbClr val="66CC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5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 Narrow" panose="020B0606020202030204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DE04D-94F9-4592-AD39-C70E01B40BDC}" type="datetimeFigureOut">
              <a:rPr lang="en-GB" smtClean="0">
                <a:latin typeface="Arial Narrow" panose="020B0606020202030204" pitchFamily="34" charset="0"/>
              </a:rPr>
              <a:t>31/03/2022</a:t>
            </a:fld>
            <a:endParaRPr lang="en-GB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 Narrow" panose="020B0606020202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112F2-8F18-4DC6-B5A5-D0ED9FB7BFBE}" type="slidenum">
              <a:rPr lang="en-GB" smtClean="0">
                <a:latin typeface="Arial Narrow" panose="020B0606020202030204" pitchFamily="34" charset="0"/>
              </a:rPr>
              <a:t>‹N°›</a:t>
            </a:fld>
            <a:endParaRPr lang="en-GB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8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A30CCEA7-AFFA-43F8-8BDA-2551F40CD026}" type="datetimeFigureOut">
              <a:rPr lang="en-GB" smtClean="0"/>
              <a:pPr/>
              <a:t>31/03/2022</a:t>
            </a:fld>
            <a:endParaRPr lang="en-GB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87267" y="3271381"/>
            <a:ext cx="789813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D3C4C5A5-9325-45E2-AE7D-D332212583A1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17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75FE-ED85-491A-9A96-0985CD4DEFF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67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75FE-ED85-491A-9A96-0985CD4DEFF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56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75FE-ED85-491A-9A96-0985CD4DEFF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80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75FE-ED85-491A-9A96-0985CD4DEFF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75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SPP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6751C3-8160-468D-94BB-65159663CF81}"/>
              </a:ext>
            </a:extLst>
          </p:cNvPr>
          <p:cNvSpPr txBox="1"/>
          <p:nvPr userDrawn="1"/>
        </p:nvSpPr>
        <p:spPr>
          <a:xfrm>
            <a:off x="11545265" y="1016082"/>
            <a:ext cx="607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5991313-32C5-4030-B01B-CCF663D84171}" type="slidenum">
              <a:rPr lang="en-GB" b="1" i="1" smtClean="0">
                <a:solidFill>
                  <a:srgbClr val="00B0F0"/>
                </a:solidFill>
                <a:latin typeface="Arial Narrow" panose="020B0606020202030204" pitchFamily="34" charset="0"/>
              </a:rPr>
              <a:pPr algn="r"/>
              <a:t>‹N°›</a:t>
            </a:fld>
            <a:endParaRPr lang="en-GB" b="1" i="1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DA2E2C-2034-4D63-BE0F-B91362C867DE}"/>
              </a:ext>
            </a:extLst>
          </p:cNvPr>
          <p:cNvSpPr txBox="1"/>
          <p:nvPr userDrawn="1"/>
        </p:nvSpPr>
        <p:spPr>
          <a:xfrm>
            <a:off x="7846541" y="6470928"/>
            <a:ext cx="3408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i="1" dirty="0">
                <a:solidFill>
                  <a:srgbClr val="66CCFF"/>
                </a:solidFill>
                <a:latin typeface="Arial Narrow" panose="020B0606020202030204" pitchFamily="34" charset="0"/>
              </a:rPr>
              <a:t>ESPP @ FEFAC webinar 31/3/2022</a:t>
            </a:r>
            <a:endParaRPr lang="en-GB" b="1" i="1" dirty="0">
              <a:solidFill>
                <a:srgbClr val="66CCFF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10AECEE3-C65C-4D91-B949-C0153D597F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" r="10767" b="1"/>
          <a:stretch/>
        </p:blipFill>
        <p:spPr>
          <a:xfrm>
            <a:off x="11353800" y="1394300"/>
            <a:ext cx="799005" cy="5445960"/>
          </a:xfrm>
          <a:prstGeom prst="rect">
            <a:avLst/>
          </a:prstGeom>
        </p:spPr>
      </p:pic>
      <p:pic>
        <p:nvPicPr>
          <p:cNvPr id="5" name="Grafik 7">
            <a:extLst>
              <a:ext uri="{FF2B5EF4-FFF2-40B4-BE49-F238E27FC236}">
                <a16:creationId xmlns:a16="http://schemas.microsoft.com/office/drawing/2014/main" id="{91ADC36F-F5D7-4B97-B86D-2A84A832CA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321" y="136525"/>
            <a:ext cx="2642352" cy="87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7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 descr="fond bleu.jpg">
            <a:extLst>
              <a:ext uri="{FF2B5EF4-FFF2-40B4-BE49-F238E27FC236}">
                <a16:creationId xmlns:a16="http://schemas.microsoft.com/office/drawing/2014/main" id="{CE10A39A-B046-447A-A82E-386FE4872B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44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942D64-2E22-43E9-9791-9FA1E6A7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8DC84-5CD7-4FF5-9DC0-97422E994BB8}" type="datetimeFigureOut">
              <a:rPr lang="fr-FR"/>
              <a:pPr>
                <a:defRPr/>
              </a:pPr>
              <a:t>31/03/2022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83538C-0963-4EEA-8500-E617EC9F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216FFC-082D-48B8-B59B-AE74D0B26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96464-81AE-484F-A804-1A596711D16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9934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795C2C5-CB6C-40B3-96F5-15ED56DDC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GB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F0AA31-67B7-44C3-8B5E-63E4E1973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D0C878-9C12-4487-BCCE-1426152C5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DF1EB9B5-23F7-4068-9606-62286C473BEB}" type="datetimeFigureOut">
              <a:rPr lang="en-GB" smtClean="0"/>
              <a:pPr/>
              <a:t>31/03/2022</a:t>
            </a:fld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86C1EB-584C-44EB-9F00-CD7FA5E07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7CA259-4DA6-484B-A979-E9670A815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9BB6C176-16B8-495E-8EDA-BC3C66005D1D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85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scitotenv.2015.08.04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eau.org/resources/news/606-valuing-our-recyclable-material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law/better-regulation/have-your-say/initiatives/12899-Nutrients-action-plan-for-better-management_e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hosphorusplatform.eu/espc4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3" descr="fond bleu.jpg">
            <a:extLst>
              <a:ext uri="{FF2B5EF4-FFF2-40B4-BE49-F238E27FC236}">
                <a16:creationId xmlns:a16="http://schemas.microsoft.com/office/drawing/2014/main" id="{36EB14C4-4C29-492D-B90E-E2BE5A143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4" descr="logo.png">
            <a:extLst>
              <a:ext uri="{FF2B5EF4-FFF2-40B4-BE49-F238E27FC236}">
                <a16:creationId xmlns:a16="http://schemas.microsoft.com/office/drawing/2014/main" id="{83B75536-906C-4FC8-8CC6-C29287E7D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1" y="493184"/>
            <a:ext cx="9649883" cy="265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ZoneTexte 6">
            <a:extLst>
              <a:ext uri="{FF2B5EF4-FFF2-40B4-BE49-F238E27FC236}">
                <a16:creationId xmlns:a16="http://schemas.microsoft.com/office/drawing/2014/main" id="{C625A261-E181-4F54-B9E2-5C880FA0C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59578"/>
            <a:ext cx="11430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Aft>
                <a:spcPts val="800"/>
              </a:spcAft>
            </a:pPr>
            <a:r>
              <a:rPr lang="en-US" altLang="fr-FR" sz="2000" b="1" i="1" dirty="0">
                <a:solidFill>
                  <a:srgbClr val="75DBFF"/>
                </a:solidFill>
                <a:latin typeface="Arial Narrow" panose="020B0606020202030204" pitchFamily="34" charset="0"/>
                <a:cs typeface="PT Sans" panose="020B0503020203020204" pitchFamily="34" charset="0"/>
              </a:rPr>
              <a:t>Christopher Thornton, European Sustainable Phosphorus Platform</a:t>
            </a:r>
            <a:br>
              <a:rPr lang="en-US" altLang="fr-FR" sz="2000" b="1" i="1" dirty="0">
                <a:solidFill>
                  <a:srgbClr val="75DBFF"/>
                </a:solidFill>
                <a:latin typeface="Arial Narrow" panose="020B0606020202030204" pitchFamily="34" charset="0"/>
                <a:cs typeface="PT Sans" panose="020B0503020203020204" pitchFamily="34" charset="0"/>
              </a:rPr>
            </a:br>
            <a:r>
              <a:rPr lang="en-US" altLang="fr-FR" sz="2000" b="1" u="sng" dirty="0">
                <a:solidFill>
                  <a:srgbClr val="FF0000"/>
                </a:solidFill>
                <a:latin typeface="Arial Narrow" panose="020B0606020202030204" pitchFamily="34" charset="0"/>
                <a:cs typeface="PT Sans" panose="020B0503020203020204" pitchFamily="34" charset="0"/>
              </a:rPr>
              <a:t>info@phosphorusplatform.eu</a:t>
            </a:r>
            <a:endParaRPr lang="fr-FR" altLang="fr-FR" sz="2000" u="sng" dirty="0">
              <a:solidFill>
                <a:srgbClr val="FF0000"/>
              </a:solidFill>
              <a:latin typeface="Arial Narrow" panose="020B0606020202030204" pitchFamily="34" charset="0"/>
              <a:cs typeface="PT Sans" panose="020B0503020203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2124BA-78B6-4A39-86BF-E9E1727D9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22" y="3080580"/>
            <a:ext cx="6878555" cy="21777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088705E-296A-407F-855C-38E4F7043FF9}"/>
              </a:ext>
            </a:extLst>
          </p:cNvPr>
          <p:cNvSpPr txBox="1">
            <a:spLocks/>
          </p:cNvSpPr>
          <p:nvPr/>
        </p:nvSpPr>
        <p:spPr>
          <a:xfrm>
            <a:off x="284205" y="281058"/>
            <a:ext cx="9316994" cy="947755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rgbClr val="0069AD"/>
                </a:solidFill>
                <a:latin typeface="Arial Narrow" pitchFamily="34" charset="0"/>
                <a:ea typeface="+mj-ea"/>
                <a:cs typeface="Arial Narrow" pitchFamily="34" charset="0"/>
              </a:defRPr>
            </a:lvl1pPr>
          </a:lstStyle>
          <a:p>
            <a:pPr>
              <a:defRPr/>
            </a:pPr>
            <a:r>
              <a:rPr lang="en-GB" sz="4000" b="1" dirty="0">
                <a:solidFill>
                  <a:srgbClr val="0099FF"/>
                </a:solidFill>
              </a:rPr>
              <a:t>European Sustainable Phosphorus Platform (ESPP)</a:t>
            </a:r>
            <a:endParaRPr lang="en-US" sz="4000" b="1" dirty="0">
              <a:solidFill>
                <a:srgbClr val="0099FF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F5444E-2F57-4653-BCA4-E61D8BA2C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5" y="1013684"/>
            <a:ext cx="11364097" cy="547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8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/>
          <p:cNvSpPr txBox="1">
            <a:spLocks/>
          </p:cNvSpPr>
          <p:nvPr/>
        </p:nvSpPr>
        <p:spPr bwMode="auto">
          <a:xfrm>
            <a:off x="415067" y="1231854"/>
            <a:ext cx="11552344" cy="457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i="0" kern="1200">
                <a:solidFill>
                  <a:schemeClr val="bg2">
                    <a:lumMod val="75000"/>
                  </a:schemeClr>
                </a:solidFill>
                <a:latin typeface="PT Sans" pitchFamily="34" charset="0"/>
                <a:ea typeface="ＭＳ Ｐゴシック" charset="-128"/>
                <a:cs typeface="PT Sans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Some routes for recycling nutrients </a:t>
            </a:r>
            <a:br>
              <a:rPr lang="en-US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</a:br>
            <a:r>
              <a:rPr lang="en-US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from “</a:t>
            </a:r>
            <a:r>
              <a:rPr lang="en-US" b="1" i="1" dirty="0" err="1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wastes”to</a:t>
            </a:r>
            <a:r>
              <a:rPr lang="en-US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 animal feed</a:t>
            </a:r>
            <a:endParaRPr lang="en-US" sz="1000" b="1" i="1" dirty="0">
              <a:solidFill>
                <a:srgbClr val="C00000"/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rgbClr val="0099FF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Chemical (mineral) recovery :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P recovery from ash from sewage sludge incineration or bone meal ash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K recovery from municipal waste incineration ash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N recovery from ammonia stripping from digestates (sewage sludge, manure) 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N recovery from manure storage or livestock stable </a:t>
            </a:r>
            <a:r>
              <a:rPr lang="en-US" sz="2000" b="1" i="1" dirty="0" err="1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offgas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N recovery from N</a:t>
            </a:r>
            <a:r>
              <a:rPr lang="en-US" sz="2000" b="1" i="1" baseline="-25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2</a:t>
            </a: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O stripping in sewage works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N recovery from industrial process </a:t>
            </a:r>
            <a:r>
              <a:rPr lang="en-US" sz="2000" b="1" i="1" dirty="0" err="1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offgas</a:t>
            </a: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 treatment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rgbClr val="0099FF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Use of organic waste streams to feed: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algae, aquatic plants, terrestrial plants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microbial protein production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insect production</a:t>
            </a:r>
            <a:endParaRPr lang="en-US" sz="2000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8979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/>
          <p:cNvSpPr txBox="1">
            <a:spLocks/>
          </p:cNvSpPr>
          <p:nvPr/>
        </p:nvSpPr>
        <p:spPr bwMode="auto">
          <a:xfrm>
            <a:off x="452138" y="132103"/>
            <a:ext cx="8803074" cy="95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i="0" kern="1200">
                <a:solidFill>
                  <a:schemeClr val="bg2">
                    <a:lumMod val="75000"/>
                  </a:schemeClr>
                </a:solidFill>
                <a:latin typeface="PT Sans" pitchFamily="34" charset="0"/>
                <a:ea typeface="ＭＳ Ｐゴシック" charset="-128"/>
                <a:cs typeface="PT Sans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Potential for recycling nutrients</a:t>
            </a:r>
            <a:endParaRPr lang="en-US" sz="2000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496AEC9-0062-4F2B-B77E-33B78053E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635220"/>
              </p:ext>
            </p:extLst>
          </p:nvPr>
        </p:nvGraphicFramePr>
        <p:xfrm>
          <a:off x="951470" y="1507524"/>
          <a:ext cx="8903855" cy="451067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411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5085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b="1" i="1" dirty="0">
                          <a:solidFill>
                            <a:srgbClr val="16A6FF"/>
                          </a:solidFill>
                          <a:effectLst/>
                          <a:latin typeface="Arial Narrow" panose="020B0606020202030204" pitchFamily="34" charset="0"/>
                        </a:rPr>
                        <a:t>Phosphorus recycling potential in EU-27 </a:t>
                      </a:r>
                      <a:endParaRPr lang="fr-FR" sz="3200" b="1" i="1" dirty="0">
                        <a:solidFill>
                          <a:srgbClr val="16A6FF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[</a:t>
                      </a:r>
                      <a:r>
                        <a:rPr lang="en-GB" sz="2400" i="1" dirty="0" err="1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kton</a:t>
                      </a:r>
                      <a:r>
                        <a:rPr lang="en-GB" sz="2400" i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 P/year - 2005] </a:t>
                      </a:r>
                      <a:endParaRPr lang="fr-FR" sz="2400" i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Total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Recycled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Potential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Sewage sludge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297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115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182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Biodegradable solid waste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130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38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92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Meat &amp; bone meal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128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6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 Narrow" panose="020B0606020202030204" pitchFamily="34" charset="0"/>
                        </a:rPr>
                        <a:t>122 </a:t>
                      </a:r>
                      <a:endParaRPr lang="fr-FR" sz="2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Arial Narrow" panose="020B0606020202030204" pitchFamily="34" charset="0"/>
                        </a:rPr>
                        <a:t>427-555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Arial Narrow" panose="020B0606020202030204" pitchFamily="34" charset="0"/>
                        </a:rPr>
                        <a:t>153-160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Arial Narrow" panose="020B0606020202030204" pitchFamily="34" charset="0"/>
                        </a:rPr>
                        <a:t>274-396 </a:t>
                      </a:r>
                      <a:endParaRPr lang="fr-FR" sz="2400" b="1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221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</a:rPr>
                        <a:t>Manure =                                                     1 800</a:t>
                      </a:r>
                      <a:endParaRPr lang="fr-FR" sz="1200" b="1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rgbClr val="C00000"/>
                        </a:solidFill>
                        <a:effectLst/>
                        <a:latin typeface="PT San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221"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i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Mineral  phosphorus fertiliser use =            1 450    </a:t>
                      </a:r>
                      <a:r>
                        <a:rPr lang="en-GB" sz="2400" i="1" dirty="0" err="1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ktP</a:t>
                      </a:r>
                      <a:r>
                        <a:rPr lang="en-GB" sz="2400" i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/y</a:t>
                      </a:r>
                      <a:endParaRPr lang="fr-FR" sz="2400" i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75693">
                <a:tc gridSpan="4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altLang="fr-FR" sz="1200" u="none" strike="noStrike" cap="none" normalizeH="0" baseline="0" dirty="0">
                        <a:ln>
                          <a:noFill/>
                        </a:ln>
                        <a:solidFill>
                          <a:srgbClr val="00629E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fr-FR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</a:rPr>
                        <a:t>Based on: Van Dijk, </a:t>
                      </a:r>
                      <a:r>
                        <a:rPr kumimoji="0" lang="en-GB" altLang="fr-FR" sz="120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</a:rPr>
                        <a:t>Lesschen</a:t>
                      </a:r>
                      <a:r>
                        <a:rPr kumimoji="0" lang="en-GB" altLang="fr-FR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</a:rPr>
                        <a:t> &amp; </a:t>
                      </a:r>
                      <a:r>
                        <a:rPr kumimoji="0" lang="en-GB" altLang="fr-FR" sz="120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</a:rPr>
                        <a:t>Oenema</a:t>
                      </a:r>
                      <a:r>
                        <a:rPr kumimoji="0" lang="en-GB" altLang="fr-FR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kumimoji="0" lang="en-US" altLang="fr-FR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</a:rPr>
                        <a:t>"Phosphorus flows and balances of the European Union Member States.“ Sci Tot Env 2016 </a:t>
                      </a:r>
                      <a:r>
                        <a:rPr kumimoji="0" lang="en-US" altLang="fr-FR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  <a:hlinkClick r:id="rId3"/>
                        </a:rPr>
                        <a:t>https://doi.org/10.1016/j.scitotenv.2015.08.048</a:t>
                      </a:r>
                      <a:r>
                        <a:rPr kumimoji="0" lang="en-US" altLang="fr-FR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00629E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alt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629E"/>
                        </a:solidFill>
                        <a:effectLst/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98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/>
          <p:cNvSpPr txBox="1">
            <a:spLocks/>
          </p:cNvSpPr>
          <p:nvPr/>
        </p:nvSpPr>
        <p:spPr bwMode="auto">
          <a:xfrm>
            <a:off x="452137" y="1141306"/>
            <a:ext cx="8803074" cy="457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i="0" kern="1200">
                <a:solidFill>
                  <a:schemeClr val="bg2">
                    <a:lumMod val="75000"/>
                  </a:schemeClr>
                </a:solidFill>
                <a:latin typeface="PT Sans" pitchFamily="34" charset="0"/>
                <a:ea typeface="ＭＳ Ｐゴシック" charset="-128"/>
                <a:cs typeface="PT Sans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Potential for recycling nutrients </a:t>
            </a:r>
            <a:br>
              <a:rPr lang="en-US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</a:br>
            <a:endParaRPr lang="en-US" sz="2000" b="1" i="1" dirty="0">
              <a:solidFill>
                <a:srgbClr val="C00000"/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From municipal wastewaters: 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- 70 000 t/y phosphorus (as P) and 70 000 t/y nitrogen (N)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 - 210 000 t/y dry mass algae</a:t>
            </a:r>
          </a:p>
          <a:p>
            <a:pPr>
              <a:lnSpc>
                <a:spcPct val="150000"/>
              </a:lnSpc>
            </a:pP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  <a:hlinkClick r:id="rId3"/>
              </a:rPr>
              <a:t>https://www.eureau.org/resources/news/606-valuing-our-recyclable-materials</a:t>
            </a:r>
            <a:endParaRPr lang="en-US" sz="1800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US" sz="1800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For chemical phosphorus recovery: 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- similar potential from animal by-products (via ash) plus food waste, food industry 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</a:br>
            <a:endParaRPr lang="en-US" sz="2000" b="1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From manures: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Total potential maybe 10x more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000" b="1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Potassium from solid municipal refuse</a:t>
            </a:r>
            <a:endParaRPr lang="en-US" sz="2000" i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176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/>
          <p:cNvSpPr txBox="1">
            <a:spLocks/>
          </p:cNvSpPr>
          <p:nvPr/>
        </p:nvSpPr>
        <p:spPr bwMode="auto">
          <a:xfrm>
            <a:off x="282230" y="1361999"/>
            <a:ext cx="7045326" cy="4492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i="0" kern="1200">
                <a:solidFill>
                  <a:schemeClr val="bg2">
                    <a:lumMod val="75000"/>
                  </a:schemeClr>
                </a:solidFill>
                <a:latin typeface="PT Sans" pitchFamily="34" charset="0"/>
                <a:ea typeface="ＭＳ Ｐゴシック" charset="-128"/>
                <a:cs typeface="PT Sans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Georgia" pitchFamily="5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b="1" i="1" dirty="0">
                <a:solidFill>
                  <a:srgbClr val="0099FF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ESPP actions</a:t>
            </a:r>
            <a:br>
              <a:rPr lang="en-US" sz="800" b="1" i="1" dirty="0">
                <a:solidFill>
                  <a:srgbClr val="C0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</a:br>
            <a:endParaRPr lang="en-US" sz="800" b="1" i="1" dirty="0">
              <a:solidFill>
                <a:srgbClr val="C00000"/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Vision &amp; awareness: </a:t>
            </a:r>
            <a:b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- network of members, scientists, regulators, companies</a:t>
            </a:r>
            <a:b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- 65 000 emailing list worldwide</a:t>
            </a:r>
            <a:endParaRPr lang="en-US" sz="800" b="1" i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br>
              <a:rPr lang="en-US" sz="8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Stakeholders &amp; networking</a:t>
            </a:r>
            <a:endParaRPr lang="en-US" sz="800" b="1" i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br>
              <a:rPr lang="en-US" sz="8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Policy and regulation dialogue</a:t>
            </a:r>
            <a:b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- enable dialogue between different industry sectors, science</a:t>
            </a:r>
            <a:b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- develop shared proposals for policy </a:t>
            </a:r>
            <a:b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- communicate with regulators</a:t>
            </a:r>
            <a:endParaRPr lang="en-US" sz="800" b="1" i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endParaRPr lang="en-US" sz="800" b="1" i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- regulatory obstacles to recycling (e.g. in animal feeds)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- safety - EFSA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- food and diet, Farm-to-Fork, nutrients policy 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   (INMAP </a:t>
            </a:r>
            <a:r>
              <a:rPr lang="en-US" sz="2000" b="1" i="1" dirty="0">
                <a:solidFill>
                  <a:srgbClr val="FF0000"/>
                </a:solidFill>
                <a:latin typeface="Arial Narrow" panose="020B0606020202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consultation open </a:t>
            </a: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to 26/4/22)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- policies to support recycling: 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  - Circular Economy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  - Critical Raw Materials (phosphate rock)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  - “Taxonomy” (criteria for green investment funding)</a:t>
            </a:r>
            <a:b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  - links to carbon credits, greenhouse policy …</a:t>
            </a:r>
          </a:p>
          <a:p>
            <a:endParaRPr lang="en-US" sz="2000" b="1" i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E0643A-FB61-4AE2-99A5-887976A85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91" y="1238432"/>
            <a:ext cx="4806764" cy="438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6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8B6F94-042D-4A72-9F3A-861E0FA3DD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2" t="22433" r="3824" b="22252"/>
          <a:stretch/>
        </p:blipFill>
        <p:spPr>
          <a:xfrm>
            <a:off x="1433383" y="345988"/>
            <a:ext cx="8773298" cy="37935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F3A640C-4251-438A-B1B2-780E8B8CFF24}"/>
              </a:ext>
            </a:extLst>
          </p:cNvPr>
          <p:cNvSpPr txBox="1">
            <a:spLocks/>
          </p:cNvSpPr>
          <p:nvPr/>
        </p:nvSpPr>
        <p:spPr>
          <a:xfrm>
            <a:off x="-4119" y="4722113"/>
            <a:ext cx="12192000" cy="112031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rgbClr val="0069AD"/>
                </a:solidFill>
                <a:latin typeface="Arial Narrow" pitchFamily="34" charset="0"/>
                <a:ea typeface="+mj-ea"/>
                <a:cs typeface="Arial Narrow" pitchFamily="34" charset="0"/>
              </a:defRPr>
            </a:lvl1pPr>
          </a:lstStyle>
          <a:p>
            <a:pPr algn="ctr">
              <a:defRPr/>
            </a:pPr>
            <a:r>
              <a:rPr lang="en-GB" sz="2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4</a:t>
            </a:r>
            <a:r>
              <a:rPr lang="en-GB" sz="2800" b="1" i="1" baseline="30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th</a:t>
            </a:r>
            <a:r>
              <a:rPr lang="en-GB" sz="2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European Sustainable Phosphorus Conference</a:t>
            </a:r>
          </a:p>
          <a:p>
            <a:pPr algn="ctr">
              <a:defRPr/>
            </a:pPr>
            <a:r>
              <a:rPr lang="en-GB" sz="2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5</a:t>
            </a:r>
            <a:r>
              <a:rPr lang="en-GB" sz="2800" b="1" i="1" baseline="30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th</a:t>
            </a:r>
            <a:r>
              <a:rPr lang="en-GB" sz="2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PERM  Phosphorus in Europe Research Meeting</a:t>
            </a:r>
          </a:p>
          <a:p>
            <a:pPr algn="ctr">
              <a:defRPr/>
            </a:pPr>
            <a:r>
              <a:rPr lang="en-GB" sz="2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Nutrient Recovery Technology Fair</a:t>
            </a:r>
          </a:p>
          <a:p>
            <a:pPr algn="ctr"/>
            <a:r>
              <a:rPr lang="en-GB" sz="2800" b="1" i="1" u="sng" dirty="0">
                <a:solidFill>
                  <a:srgbClr val="FFCCCC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https://phosphorusplatform.eu/espc4</a:t>
            </a:r>
            <a:r>
              <a:rPr lang="en-GB" sz="2800" b="1" i="1" u="sng" dirty="0">
                <a:solidFill>
                  <a:srgbClr val="FFCCCC"/>
                </a:solidFill>
                <a:effectLst/>
              </a:rPr>
              <a:t> </a:t>
            </a:r>
            <a:endParaRPr lang="fr-FR" sz="2800" b="1" i="1" dirty="0">
              <a:solidFill>
                <a:srgbClr val="FFCC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569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3" descr="fond bleu.jpg">
            <a:extLst>
              <a:ext uri="{FF2B5EF4-FFF2-40B4-BE49-F238E27FC236}">
                <a16:creationId xmlns:a16="http://schemas.microsoft.com/office/drawing/2014/main" id="{36EB14C4-4C29-492D-B90E-E2BE5A143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4" descr="logo.png">
            <a:extLst>
              <a:ext uri="{FF2B5EF4-FFF2-40B4-BE49-F238E27FC236}">
                <a16:creationId xmlns:a16="http://schemas.microsoft.com/office/drawing/2014/main" id="{83B75536-906C-4FC8-8CC6-C29287E7D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1" y="493184"/>
            <a:ext cx="9649883" cy="265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ZoneTexte 6">
            <a:extLst>
              <a:ext uri="{FF2B5EF4-FFF2-40B4-BE49-F238E27FC236}">
                <a16:creationId xmlns:a16="http://schemas.microsoft.com/office/drawing/2014/main" id="{C625A261-E181-4F54-B9E2-5C880FA0C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59578"/>
            <a:ext cx="11430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Aft>
                <a:spcPts val="800"/>
              </a:spcAft>
            </a:pPr>
            <a:r>
              <a:rPr lang="en-US" altLang="fr-FR" sz="2000" b="1" i="1" dirty="0">
                <a:solidFill>
                  <a:srgbClr val="75DBFF"/>
                </a:solidFill>
                <a:latin typeface="Arial Narrow" panose="020B0606020202030204" pitchFamily="34" charset="0"/>
                <a:cs typeface="PT Sans" panose="020B0503020203020204" pitchFamily="34" charset="0"/>
              </a:rPr>
              <a:t>Christopher Thornton, European Sustainable Phosphorus Platform</a:t>
            </a:r>
            <a:br>
              <a:rPr lang="en-US" altLang="fr-FR" sz="2000" b="1" i="1" dirty="0">
                <a:solidFill>
                  <a:srgbClr val="75DBFF"/>
                </a:solidFill>
                <a:latin typeface="Arial Narrow" panose="020B0606020202030204" pitchFamily="34" charset="0"/>
                <a:cs typeface="PT Sans" panose="020B0503020203020204" pitchFamily="34" charset="0"/>
              </a:rPr>
            </a:br>
            <a:r>
              <a:rPr lang="en-US" altLang="fr-FR" sz="2000" b="1" u="sng" dirty="0">
                <a:solidFill>
                  <a:srgbClr val="FF0000"/>
                </a:solidFill>
                <a:latin typeface="Arial Narrow" panose="020B0606020202030204" pitchFamily="34" charset="0"/>
                <a:cs typeface="PT Sans" panose="020B0503020203020204" pitchFamily="34" charset="0"/>
              </a:rPr>
              <a:t>info@phosphorusplatform.eu</a:t>
            </a:r>
            <a:endParaRPr lang="fr-FR" altLang="fr-FR" sz="2000" u="sng" dirty="0">
              <a:solidFill>
                <a:srgbClr val="FF0000"/>
              </a:solidFill>
              <a:latin typeface="Arial Narrow" panose="020B0606020202030204" pitchFamily="34" charset="0"/>
              <a:cs typeface="PT Sans" panose="020B0503020203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2124BA-78B6-4A39-86BF-E9E1727D9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22" y="3080580"/>
            <a:ext cx="6878555" cy="217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588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</TotalTime>
  <Words>488</Words>
  <Application>Microsoft Office PowerPoint</Application>
  <PresentationFormat>Grand écran</PresentationFormat>
  <Paragraphs>65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Arial Narrow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Presentation</dc:title>
  <dc:creator>PIOTTI ANTONIO</dc:creator>
  <cp:lastModifiedBy>Chris Thornton</cp:lastModifiedBy>
  <cp:revision>579</cp:revision>
  <cp:lastPrinted>2021-09-20T10:44:02Z</cp:lastPrinted>
  <dcterms:created xsi:type="dcterms:W3CDTF">2018-10-15T14:46:06Z</dcterms:created>
  <dcterms:modified xsi:type="dcterms:W3CDTF">2022-03-31T11:17:07Z</dcterms:modified>
</cp:coreProperties>
</file>